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76"/>
  </p:notesMasterIdLst>
  <p:handoutMasterIdLst>
    <p:handoutMasterId r:id="rId77"/>
  </p:handoutMasterIdLst>
  <p:sldIdLst>
    <p:sldId id="496" r:id="rId4"/>
    <p:sldId id="499" r:id="rId5"/>
    <p:sldId id="500" r:id="rId6"/>
    <p:sldId id="341" r:id="rId7"/>
    <p:sldId id="501" r:id="rId8"/>
    <p:sldId id="502" r:id="rId9"/>
    <p:sldId id="503" r:id="rId10"/>
    <p:sldId id="504" r:id="rId11"/>
    <p:sldId id="505" r:id="rId12"/>
    <p:sldId id="508" r:id="rId13"/>
    <p:sldId id="509" r:id="rId14"/>
    <p:sldId id="510" r:id="rId15"/>
    <p:sldId id="506" r:id="rId16"/>
    <p:sldId id="507" r:id="rId17"/>
    <p:sldId id="497" r:id="rId18"/>
    <p:sldId id="511" r:id="rId19"/>
    <p:sldId id="492" r:id="rId20"/>
    <p:sldId id="493" r:id="rId21"/>
    <p:sldId id="512" r:id="rId22"/>
    <p:sldId id="498" r:id="rId23"/>
    <p:sldId id="513" r:id="rId24"/>
    <p:sldId id="515" r:id="rId25"/>
    <p:sldId id="566" r:id="rId26"/>
    <p:sldId id="516" r:id="rId27"/>
    <p:sldId id="517" r:id="rId28"/>
    <p:sldId id="518" r:id="rId29"/>
    <p:sldId id="519" r:id="rId30"/>
    <p:sldId id="495" r:id="rId31"/>
    <p:sldId id="520" r:id="rId32"/>
    <p:sldId id="521"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14" r:id="rId50"/>
    <p:sldId id="539" r:id="rId51"/>
    <p:sldId id="540" r:id="rId52"/>
    <p:sldId id="541" r:id="rId53"/>
    <p:sldId id="542" r:id="rId54"/>
    <p:sldId id="543" r:id="rId55"/>
    <p:sldId id="544" r:id="rId56"/>
    <p:sldId id="546" r:id="rId57"/>
    <p:sldId id="564" r:id="rId58"/>
    <p:sldId id="548" r:id="rId59"/>
    <p:sldId id="549" r:id="rId60"/>
    <p:sldId id="550" r:id="rId61"/>
    <p:sldId id="551" r:id="rId62"/>
    <p:sldId id="552" r:id="rId63"/>
    <p:sldId id="553" r:id="rId64"/>
    <p:sldId id="554" r:id="rId65"/>
    <p:sldId id="555" r:id="rId66"/>
    <p:sldId id="556" r:id="rId67"/>
    <p:sldId id="557" r:id="rId68"/>
    <p:sldId id="558" r:id="rId69"/>
    <p:sldId id="559" r:id="rId70"/>
    <p:sldId id="560" r:id="rId71"/>
    <p:sldId id="561" r:id="rId72"/>
    <p:sldId id="562" r:id="rId73"/>
    <p:sldId id="563" r:id="rId74"/>
    <p:sldId id="565" r:id="rId75"/>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535" autoAdjust="0"/>
  </p:normalViewPr>
  <p:slideViewPr>
    <p:cSldViewPr>
      <p:cViewPr varScale="1">
        <p:scale>
          <a:sx n="64" d="100"/>
          <a:sy n="64" d="100"/>
        </p:scale>
        <p:origin x="1776" y="31"/>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0"/>
          <c:order val="0"/>
          <c:tx>
            <c:strRef>
              <c:f>Sheet1!$B$1</c:f>
              <c:strCache>
                <c:ptCount val="1"/>
                <c:pt idx="0">
                  <c:v>Y-Value 1</c:v>
                </c:pt>
              </c:strCache>
            </c:strRef>
          </c:tx>
          <c:spPr>
            <a:ln w="76200">
              <a:solidFill>
                <a:schemeClr val="accent1"/>
              </a:solidFill>
            </a:ln>
          </c:spPr>
          <c:marker>
            <c:symbol val="circle"/>
            <c:size val="15"/>
            <c:spPr>
              <a:solidFill>
                <a:schemeClr val="tx2">
                  <a:lumMod val="50000"/>
                </a:schemeClr>
              </a:solidFill>
              <a:ln w="19050">
                <a:solidFill>
                  <a:schemeClr val="tx2"/>
                </a:solidFill>
              </a:ln>
            </c:spPr>
          </c:marker>
          <c:xVal>
            <c:numRef>
              <c:f>Sheet1!$A$2:$A$12</c:f>
              <c:numCache>
                <c:formatCode>General</c:formatCode>
                <c:ptCount val="11"/>
                <c:pt idx="0">
                  <c:v>1987</c:v>
                </c:pt>
                <c:pt idx="1">
                  <c:v>1990</c:v>
                </c:pt>
                <c:pt idx="2">
                  <c:v>1994</c:v>
                </c:pt>
                <c:pt idx="3">
                  <c:v>1996</c:v>
                </c:pt>
                <c:pt idx="4">
                  <c:v>1998</c:v>
                </c:pt>
                <c:pt idx="5">
                  <c:v>2000</c:v>
                </c:pt>
                <c:pt idx="6">
                  <c:v>2002</c:v>
                </c:pt>
                <c:pt idx="7">
                  <c:v>2005</c:v>
                </c:pt>
                <c:pt idx="8">
                  <c:v>2007</c:v>
                </c:pt>
                <c:pt idx="9">
                  <c:v>2010</c:v>
                </c:pt>
                <c:pt idx="10">
                  <c:v>2014</c:v>
                </c:pt>
              </c:numCache>
            </c:numRef>
          </c:xVal>
          <c:yVal>
            <c:numRef>
              <c:f>Sheet1!$B$2:$B$12</c:f>
              <c:numCache>
                <c:formatCode>General</c:formatCode>
                <c:ptCount val="11"/>
                <c:pt idx="0">
                  <c:v>1</c:v>
                </c:pt>
                <c:pt idx="1">
                  <c:v>4</c:v>
                </c:pt>
                <c:pt idx="2">
                  <c:v>16</c:v>
                </c:pt>
                <c:pt idx="3">
                  <c:v>64</c:v>
                </c:pt>
                <c:pt idx="4">
                  <c:v>128</c:v>
                </c:pt>
                <c:pt idx="5">
                  <c:v>256</c:v>
                </c:pt>
                <c:pt idx="6">
                  <c:v>512</c:v>
                </c:pt>
                <c:pt idx="7">
                  <c:v>1024</c:v>
                </c:pt>
                <c:pt idx="8">
                  <c:v>2048</c:v>
                </c:pt>
                <c:pt idx="9">
                  <c:v>4096</c:v>
                </c:pt>
                <c:pt idx="10">
                  <c:v>8192</c:v>
                </c:pt>
              </c:numCache>
            </c:numRef>
          </c:yVal>
          <c:smooth val="1"/>
          <c:extLst>
            <c:ext xmlns:c16="http://schemas.microsoft.com/office/drawing/2014/chart" uri="{C3380CC4-5D6E-409C-BE32-E72D297353CC}">
              <c16:uniqueId val="{00000000-338C-4195-BAD1-0A933C387FA1}"/>
            </c:ext>
          </c:extLst>
        </c:ser>
        <c:dLbls>
          <c:showLegendKey val="0"/>
          <c:showVal val="0"/>
          <c:showCatName val="0"/>
          <c:showSerName val="0"/>
          <c:showPercent val="0"/>
          <c:showBubbleSize val="0"/>
        </c:dLbls>
        <c:axId val="2138191056"/>
        <c:axId val="2138192480"/>
      </c:scatterChart>
      <c:valAx>
        <c:axId val="2138191056"/>
        <c:scaling>
          <c:orientation val="minMax"/>
          <c:max val="2015"/>
        </c:scaling>
        <c:delete val="0"/>
        <c:axPos val="b"/>
        <c:title>
          <c:tx>
            <c:rich>
              <a:bodyPr/>
              <a:lstStyle/>
              <a:p>
                <a:pPr>
                  <a:defRPr/>
                </a:pPr>
                <a:r>
                  <a:rPr lang="en-US" sz="3600" dirty="0"/>
                  <a:t>START OF MASS PRODUCTION</a:t>
                </a:r>
              </a:p>
            </c:rich>
          </c:tx>
          <c:layout>
            <c:manualLayout>
              <c:xMode val="edge"/>
              <c:yMode val="edge"/>
              <c:x val="0.27492952269855198"/>
              <c:y val="0.82378114889582599"/>
            </c:manualLayout>
          </c:layout>
          <c:overlay val="0"/>
        </c:title>
        <c:numFmt formatCode="General" sourceLinked="1"/>
        <c:majorTickMark val="none"/>
        <c:minorTickMark val="none"/>
        <c:tickLblPos val="nextTo"/>
        <c:txPr>
          <a:bodyPr/>
          <a:lstStyle/>
          <a:p>
            <a:pPr>
              <a:defRPr sz="2800"/>
            </a:pPr>
            <a:endParaRPr lang="en-US"/>
          </a:p>
        </c:txPr>
        <c:crossAx val="2138192480"/>
        <c:crosses val="autoZero"/>
        <c:crossBetween val="midCat"/>
      </c:valAx>
      <c:valAx>
        <c:axId val="2138192480"/>
        <c:scaling>
          <c:logBase val="10"/>
          <c:orientation val="minMax"/>
        </c:scaling>
        <c:delete val="0"/>
        <c:axPos val="l"/>
        <c:majorGridlines/>
        <c:title>
          <c:tx>
            <c:rich>
              <a:bodyPr/>
              <a:lstStyle/>
              <a:p>
                <a:pPr>
                  <a:defRPr/>
                </a:pPr>
                <a:r>
                  <a:rPr lang="en-US" sz="3600" dirty="0"/>
                  <a:t>MEGABITS/CHIP</a:t>
                </a:r>
              </a:p>
            </c:rich>
          </c:tx>
          <c:overlay val="0"/>
        </c:title>
        <c:numFmt formatCode="General" sourceLinked="1"/>
        <c:majorTickMark val="none"/>
        <c:minorTickMark val="none"/>
        <c:tickLblPos val="nextTo"/>
        <c:txPr>
          <a:bodyPr/>
          <a:lstStyle/>
          <a:p>
            <a:pPr>
              <a:defRPr sz="2800"/>
            </a:pPr>
            <a:endParaRPr lang="en-US"/>
          </a:p>
        </c:txPr>
        <c:crossAx val="2138191056"/>
        <c:crosses val="autoZero"/>
        <c:crossBetween val="midCat"/>
      </c:valAx>
      <c:spPr>
        <a:solidFill>
          <a:schemeClr val="bg2"/>
        </a:solidFill>
        <a:ln w="19050">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9/12/2018</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9/12/2018</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38</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we buy</a:t>
            </a:r>
            <a:r>
              <a:rPr lang="en-US" baseline="0" dirty="0"/>
              <a:t> paper towels when we run out of them and we buy new computers because they get better!</a:t>
            </a:r>
          </a:p>
          <a:p>
            <a:r>
              <a:rPr lang="en-US" dirty="0"/>
              <a:t>We</a:t>
            </a:r>
            <a:r>
              <a:rPr lang="en-US" baseline="0" dirty="0"/>
              <a:t> an industry of new possibilities and no and industry of replacement!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39</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40</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somebody needs to make those transistors available to the rest of the community.</a:t>
            </a:r>
          </a:p>
          <a:p>
            <a:endParaRPr lang="en-US" baseline="0" dirty="0"/>
          </a:p>
          <a:p>
            <a:r>
              <a:rPr lang="en-US" baseline="0" dirty="0"/>
              <a:t>All of this sounds nice and dandy, but what is the catch?</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41</a:t>
            </a:fld>
            <a:endParaRPr lang="en-US"/>
          </a:p>
        </p:txBody>
      </p:sp>
    </p:spTree>
    <p:extLst>
      <p:ext uri="{BB962C8B-B14F-4D97-AF65-F5344CB8AC3E}">
        <p14:creationId xmlns:p14="http://schemas.microsoft.com/office/powerpoint/2010/main" val="249663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catch is powering exponentially increasing number of transistors without melting the chip down.</a:t>
            </a:r>
          </a:p>
          <a:p>
            <a:r>
              <a:rPr lang="en-US" baseline="0" dirty="0"/>
              <a:t>As this graph shows even thought we have been doubling the number of transistors every year, but we have been increasing the chip power consumption much slower and actually we have already hit the chip power budget limits.</a:t>
            </a:r>
          </a:p>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42</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mid 2000 </a:t>
            </a:r>
            <a:r>
              <a:rPr lang="en-US" baseline="0" dirty="0" err="1"/>
              <a:t>Dennard</a:t>
            </a:r>
            <a:r>
              <a:rPr lang="en-US" baseline="0" dirty="0"/>
              <a:t> Scaling broke</a:t>
            </a:r>
          </a:p>
        </p:txBody>
      </p:sp>
      <p:sp>
        <p:nvSpPr>
          <p:cNvPr id="4" name="Slide Number Placeholder 3"/>
          <p:cNvSpPr>
            <a:spLocks noGrp="1"/>
          </p:cNvSpPr>
          <p:nvPr>
            <p:ph type="sldNum" sz="quarter" idx="10"/>
          </p:nvPr>
        </p:nvSpPr>
        <p:spPr/>
        <p:txBody>
          <a:bodyPr/>
          <a:lstStyle/>
          <a:p>
            <a:fld id="{091C26AB-D1D9-4A46-85A7-8A39E465ACDE}" type="slidenum">
              <a:rPr lang="en-US" smtClean="0"/>
              <a:t>43</a:t>
            </a:fld>
            <a:endParaRPr lang="en-US"/>
          </a:p>
        </p:txBody>
      </p:sp>
    </p:spTree>
    <p:extLst>
      <p:ext uri="{BB962C8B-B14F-4D97-AF65-F5344CB8AC3E}">
        <p14:creationId xmlns:p14="http://schemas.microsoft.com/office/powerpoint/2010/main" val="79498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we had to do something in architecture to deal with the power 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lower the frequency and make the cores wimpier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Before I tell how these</a:t>
            </a:r>
            <a:r>
              <a:rPr lang="en-US" baseline="0" dirty="0"/>
              <a:t> events overlap with the evolution of processors let me tell you about a side effect of this breakdown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Make all black! Add another big </a:t>
            </a:r>
          </a:p>
        </p:txBody>
      </p:sp>
      <p:sp>
        <p:nvSpPr>
          <p:cNvPr id="4" name="Slide Number Placeholder 3"/>
          <p:cNvSpPr>
            <a:spLocks noGrp="1"/>
          </p:cNvSpPr>
          <p:nvPr>
            <p:ph type="sldNum" sz="quarter" idx="10"/>
          </p:nvPr>
        </p:nvSpPr>
        <p:spPr/>
        <p:txBody>
          <a:bodyPr/>
          <a:lstStyle/>
          <a:p>
            <a:fld id="{091C26AB-D1D9-4A46-85A7-8A39E465ACDE}" type="slidenum">
              <a:rPr lang="en-US" smtClean="0"/>
              <a:t>44</a:t>
            </a:fld>
            <a:endParaRPr lang="en-US"/>
          </a:p>
        </p:txBody>
      </p:sp>
    </p:spTree>
    <p:extLst>
      <p:ext uri="{BB962C8B-B14F-4D97-AF65-F5344CB8AC3E}">
        <p14:creationId xmlns:p14="http://schemas.microsoft.com/office/powerpoint/2010/main" val="11610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transistors that we cannot be powered on at all times have a low utility</a:t>
            </a:r>
            <a:r>
              <a:rPr lang="en-US" baseline="0" dirty="0"/>
              <a:t> and cannot be transformed to performance easily!</a:t>
            </a:r>
          </a:p>
          <a:p>
            <a:endParaRPr lang="en-US" baseline="0" dirty="0"/>
          </a:p>
          <a:p>
            <a:r>
              <a:rPr lang="en-US" baseline="0" dirty="0"/>
              <a:t>All black not the red x</a:t>
            </a:r>
          </a:p>
          <a:p>
            <a:endParaRPr lang="en-US" baseline="0" dirty="0"/>
          </a:p>
          <a:p>
            <a:r>
              <a:rPr lang="en-US" baseline="0" dirty="0"/>
              <a:t>Initially, it is OK to have you can have a bunch of accelerators but it is not scalable solution</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45</a:t>
            </a:fld>
            <a:endParaRPr lang="en-US"/>
          </a:p>
        </p:txBody>
      </p:sp>
    </p:spTree>
    <p:extLst>
      <p:ext uri="{BB962C8B-B14F-4D97-AF65-F5344CB8AC3E}">
        <p14:creationId xmlns:p14="http://schemas.microsoft.com/office/powerpoint/2010/main" val="225186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kern="1200" baseline="0" dirty="0">
                <a:solidFill>
                  <a:schemeClr val="tx1"/>
                </a:solidFill>
                <a:latin typeface="+mn-lt"/>
                <a:ea typeface="+mn-ea"/>
                <a:cs typeface="+mn-cs"/>
              </a:rPr>
              <a:t>The general consensus was that with exploiting parallelism in the applications and increasing the number of cores we can overcome the transistor scaling trends!</a:t>
            </a:r>
          </a:p>
          <a:p>
            <a:r>
              <a:rPr lang="en-US" sz="1200" u="none" kern="1200" baseline="0" dirty="0">
                <a:solidFill>
                  <a:schemeClr val="tx1"/>
                </a:solidFill>
                <a:latin typeface="+mn-lt"/>
                <a:ea typeface="+mn-ea"/>
                <a:cs typeface="+mn-cs"/>
              </a:rPr>
              <a:t>We will be able to continue scaling many more generations!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was diminishing return but if the power </a:t>
            </a:r>
          </a:p>
          <a:p>
            <a:r>
              <a:rPr lang="en-US" sz="1200" u="none" kern="1200" baseline="0" dirty="0">
                <a:solidFill>
                  <a:schemeClr val="tx1"/>
                </a:solidFill>
                <a:latin typeface="+mn-lt"/>
                <a:ea typeface="+mn-ea"/>
                <a:cs typeface="+mn-cs"/>
              </a:rPr>
              <a:t>We didn’t have the power to spend a</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We have shown how to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With a small cores but many of them you can exploit task level parallelism!</a:t>
            </a:r>
          </a:p>
          <a:p>
            <a:r>
              <a:rPr lang="en-US" sz="1200" u="none" kern="1200" baseline="0" dirty="0">
                <a:solidFill>
                  <a:schemeClr val="tx1"/>
                </a:solidFill>
                <a:latin typeface="+mn-lt"/>
                <a:ea typeface="+mn-ea"/>
                <a:cs typeface="+mn-cs"/>
              </a:rPr>
              <a:t>There is enormous value in improving the performance of single cores and in performance of multicore</a:t>
            </a:r>
          </a:p>
          <a:p>
            <a:r>
              <a:rPr lang="en-US" sz="1200" u="none" kern="1200" baseline="0" dirty="0">
                <a:solidFill>
                  <a:schemeClr val="tx1"/>
                </a:solidFill>
                <a:latin typeface="+mn-lt"/>
                <a:ea typeface="+mn-ea"/>
                <a:cs typeface="+mn-cs"/>
              </a:rPr>
              <a:t>Our community has largely moved to multicore a larger </a:t>
            </a:r>
            <a:r>
              <a:rPr lang="en-US" sz="1200" u="none" kern="1200" baseline="0" dirty="0" err="1">
                <a:solidFill>
                  <a:schemeClr val="tx1"/>
                </a:solidFill>
                <a:latin typeface="+mn-lt"/>
                <a:ea typeface="+mn-ea"/>
                <a:cs typeface="+mn-cs"/>
              </a:rPr>
              <a:t>fration</a:t>
            </a:r>
            <a:r>
              <a:rPr lang="en-US" sz="1200" u="none" kern="1200" baseline="0" dirty="0">
                <a:solidFill>
                  <a:schemeClr val="tx1"/>
                </a:solidFill>
                <a:latin typeface="+mn-lt"/>
                <a:ea typeface="+mn-ea"/>
                <a:cs typeface="+mn-cs"/>
              </a:rPr>
              <a:t> of the community </a:t>
            </a:r>
            <a:r>
              <a:rPr lang="en-US" sz="1200" u="none" kern="1200" baseline="0" dirty="0" err="1">
                <a:solidFill>
                  <a:schemeClr val="tx1"/>
                </a:solidFill>
                <a:latin typeface="+mn-lt"/>
                <a:ea typeface="+mn-ea"/>
                <a:cs typeface="+mn-cs"/>
              </a:rPr>
              <a:t>outgh</a:t>
            </a:r>
            <a:r>
              <a:rPr lang="en-US" sz="1200" u="none" kern="1200" baseline="0" dirty="0">
                <a:solidFill>
                  <a:schemeClr val="tx1"/>
                </a:solidFill>
                <a:latin typeface="+mn-lt"/>
                <a:ea typeface="+mn-ea"/>
                <a:cs typeface="+mn-cs"/>
              </a:rPr>
              <a:t> to be investigating other paths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Right now an enormous fraction of the </a:t>
            </a:r>
            <a:r>
              <a:rPr lang="en-US" sz="1200" u="none" kern="1200" baseline="0" dirty="0" err="1">
                <a:solidFill>
                  <a:schemeClr val="tx1"/>
                </a:solidFill>
                <a:latin typeface="+mn-lt"/>
                <a:ea typeface="+mn-ea"/>
                <a:cs typeface="+mn-cs"/>
              </a:rPr>
              <a:t>researh</a:t>
            </a:r>
            <a:r>
              <a:rPr lang="en-US" sz="1200" u="none" kern="1200" baseline="0" dirty="0">
                <a:solidFill>
                  <a:schemeClr val="tx1"/>
                </a:solidFill>
                <a:latin typeface="+mn-lt"/>
                <a:ea typeface="+mn-ea"/>
                <a:cs typeface="+mn-cs"/>
              </a:rPr>
              <a:t> community is invested in multicore research</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91C26AB-D1D9-4A46-85A7-8A39E465ACDE}" type="slidenum">
              <a:rPr lang="en-US" smtClean="0"/>
              <a:t>46</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see how we have achieved more memory in till now? The first DRAM chip</a:t>
            </a:r>
            <a:r>
              <a:rPr lang="en-US" baseline="0" dirty="0"/>
              <a:t> had only a KB of memory, and now we can have gigabytes on memory in the system. For the last few decades technology scaling has enabled higher capacity. Similar to processor scaling, DRAM vendors have packed more cells in the same die area to achieve higher capacity at a lower cost. </a:t>
            </a:r>
            <a:r>
              <a:rPr lang="en-US" dirty="0"/>
              <a:t>Now let’s</a:t>
            </a:r>
            <a:r>
              <a:rPr lang="en-US" baseline="0" dirty="0"/>
              <a:t> see how DRAM chip capacity changed with technology scaling over the years.</a:t>
            </a:r>
          </a:p>
        </p:txBody>
      </p:sp>
      <p:sp>
        <p:nvSpPr>
          <p:cNvPr id="4" name="Slide Number Placeholder 3"/>
          <p:cNvSpPr>
            <a:spLocks noGrp="1"/>
          </p:cNvSpPr>
          <p:nvPr>
            <p:ph type="sldNum" sz="quarter" idx="10"/>
          </p:nvPr>
        </p:nvSpPr>
        <p:spPr/>
        <p:txBody>
          <a:bodyPr/>
          <a:lstStyle/>
          <a:p>
            <a:fld id="{5EF74D14-69DD-E84D-B48E-B78A9D46218F}" type="slidenum">
              <a:rPr lang="en-US" smtClean="0"/>
              <a:t>48</a:t>
            </a:fld>
            <a:endParaRPr lang="en-US" dirty="0"/>
          </a:p>
        </p:txBody>
      </p:sp>
    </p:spTree>
    <p:extLst>
      <p:ext uri="{BB962C8B-B14F-4D97-AF65-F5344CB8AC3E}">
        <p14:creationId xmlns:p14="http://schemas.microsoft.com/office/powerpoint/2010/main" val="21295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the trend</a:t>
            </a:r>
            <a:r>
              <a:rPr lang="en-US" baseline="0" dirty="0"/>
              <a:t> of DRAM chip capacity over the years. In the x axis I show the year of mass production and in the y axis we have the capacity in megabits per chip. So in the last 30 years, chip capacity  grown from 1 Mb to 8Gb. However, if we look at the growth, previously capacity used to double every two year, but the scaling trend has slowed down and capacity is doubling in every three years. It is very clear from the trend that DRAM scaling is getting difficult.</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49</a:t>
            </a:fld>
            <a:endParaRPr lang="en-US" dirty="0"/>
          </a:p>
        </p:txBody>
      </p:sp>
    </p:spTree>
    <p:extLst>
      <p:ext uri="{BB962C8B-B14F-4D97-AF65-F5344CB8AC3E}">
        <p14:creationId xmlns:p14="http://schemas.microsoft.com/office/powerpoint/2010/main" val="336729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to the fact that,</a:t>
            </a:r>
            <a:r>
              <a:rPr lang="en-US" baseline="0" dirty="0"/>
              <a:t> a</a:t>
            </a:r>
            <a:r>
              <a:rPr lang="en-US" dirty="0"/>
              <a:t>s the cells are shrinking down ther</a:t>
            </a:r>
            <a:r>
              <a:rPr lang="en-US" baseline="0" dirty="0"/>
              <a:t>e are more failures in DRAM cells and </a:t>
            </a:r>
            <a:r>
              <a:rPr lang="en-US" dirty="0"/>
              <a:t>Manufacturing reliable</a:t>
            </a:r>
            <a:r>
              <a:rPr lang="en-US" baseline="0" dirty="0"/>
              <a:t> cells at low cost in getting difficult.</a:t>
            </a:r>
          </a:p>
        </p:txBody>
      </p:sp>
      <p:sp>
        <p:nvSpPr>
          <p:cNvPr id="4" name="Slide Number Placeholder 3"/>
          <p:cNvSpPr>
            <a:spLocks noGrp="1"/>
          </p:cNvSpPr>
          <p:nvPr>
            <p:ph type="sldNum" sz="quarter" idx="10"/>
          </p:nvPr>
        </p:nvSpPr>
        <p:spPr/>
        <p:txBody>
          <a:bodyPr/>
          <a:lstStyle/>
          <a:p>
            <a:fld id="{32F43FFD-D063-514F-A548-7BE8989890CC}" type="slidenum">
              <a:rPr lang="en-US" smtClean="0"/>
              <a:t>50</a:t>
            </a:fld>
            <a:endParaRPr lang="en-US" dirty="0"/>
          </a:p>
        </p:txBody>
      </p:sp>
    </p:spTree>
    <p:extLst>
      <p:ext uri="{BB962C8B-B14F-4D97-AF65-F5344CB8AC3E}">
        <p14:creationId xmlns:p14="http://schemas.microsoft.com/office/powerpoint/2010/main" val="26121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way to enable scaling</a:t>
            </a:r>
            <a:r>
              <a:rPr lang="en-US" baseline="0" dirty="0"/>
              <a:t> is to use circuit-level optimizations and testing to to make sure every DRAM cell operates correctly. So when the chips are used in our systems, systems assumes that DRAM is error-free. Currently, Manufacturers have to provide a strict reliability guarantee for DRAMs.</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51</a:t>
            </a:fld>
            <a:endParaRPr lang="en-US" dirty="0"/>
          </a:p>
        </p:txBody>
      </p:sp>
    </p:spTree>
    <p:extLst>
      <p:ext uri="{BB962C8B-B14F-4D97-AF65-F5344CB8AC3E}">
        <p14:creationId xmlns:p14="http://schemas.microsoft.com/office/powerpoint/2010/main" val="2098184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instead of relying on the manufacturers, if the system becomes responsible for ensuring the reliability of the DRAM cells, manufactures can shrink the cells to smaller technology nodes without paying the cost for providing reliability guarantee. By shifting the responsibility of providing realizable DRAM operation from manufactures to systems, we can enable DRAM scaling.</a:t>
            </a:r>
            <a:endParaRPr lang="en-US" dirty="0"/>
          </a:p>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52</a:t>
            </a:fld>
            <a:endParaRPr lang="en-US" dirty="0"/>
          </a:p>
        </p:txBody>
      </p:sp>
    </p:spTree>
    <p:extLst>
      <p:ext uri="{BB962C8B-B14F-4D97-AF65-F5344CB8AC3E}">
        <p14:creationId xmlns:p14="http://schemas.microsoft.com/office/powerpoint/2010/main" val="200035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55</a:t>
            </a:fld>
            <a:endParaRPr lang="en-US" dirty="0"/>
          </a:p>
        </p:txBody>
      </p:sp>
    </p:spTree>
    <p:extLst>
      <p:ext uri="{BB962C8B-B14F-4D97-AF65-F5344CB8AC3E}">
        <p14:creationId xmlns:p14="http://schemas.microsoft.com/office/powerpoint/2010/main" val="384577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72</a:t>
            </a:fld>
            <a:endParaRPr lang="en-US" dirty="0"/>
          </a:p>
        </p:txBody>
      </p:sp>
    </p:spTree>
    <p:extLst>
      <p:ext uri="{BB962C8B-B14F-4D97-AF65-F5344CB8AC3E}">
        <p14:creationId xmlns:p14="http://schemas.microsoft.com/office/powerpoint/2010/main" val="213323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315837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a:t>
            </a:fld>
            <a:endParaRPr lang="en-US" dirty="0"/>
          </a:p>
        </p:txBody>
      </p:sp>
    </p:spTree>
    <p:extLst>
      <p:ext uri="{BB962C8B-B14F-4D97-AF65-F5344CB8AC3E}">
        <p14:creationId xmlns:p14="http://schemas.microsoft.com/office/powerpoint/2010/main" val="167021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25</a:t>
            </a:fld>
            <a:endParaRPr lang="en-US"/>
          </a:p>
        </p:txBody>
      </p:sp>
    </p:spTree>
    <p:extLst>
      <p:ext uri="{BB962C8B-B14F-4D97-AF65-F5344CB8AC3E}">
        <p14:creationId xmlns:p14="http://schemas.microsoft.com/office/powerpoint/2010/main" val="131426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dirty="0"/>
          </a:p>
        </p:txBody>
      </p:sp>
    </p:spTree>
    <p:extLst>
      <p:ext uri="{BB962C8B-B14F-4D97-AF65-F5344CB8AC3E}">
        <p14:creationId xmlns:p14="http://schemas.microsoft.com/office/powerpoint/2010/main" val="358788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32</a:t>
            </a:fld>
            <a:endParaRPr lang="en-US"/>
          </a:p>
        </p:txBody>
      </p:sp>
    </p:spTree>
    <p:extLst>
      <p:ext uri="{BB962C8B-B14F-4D97-AF65-F5344CB8AC3E}">
        <p14:creationId xmlns:p14="http://schemas.microsoft.com/office/powerpoint/2010/main" val="118289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33</a:t>
            </a:fld>
            <a:endParaRPr lang="en-US"/>
          </a:p>
        </p:txBody>
      </p:sp>
    </p:spTree>
    <p:extLst>
      <p:ext uri="{BB962C8B-B14F-4D97-AF65-F5344CB8AC3E}">
        <p14:creationId xmlns:p14="http://schemas.microsoft.com/office/powerpoint/2010/main" val="195503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37</a:t>
            </a:fld>
            <a:endParaRPr lang="en-US"/>
          </a:p>
        </p:txBody>
      </p:sp>
    </p:spTree>
    <p:extLst>
      <p:ext uri="{BB962C8B-B14F-4D97-AF65-F5344CB8AC3E}">
        <p14:creationId xmlns:p14="http://schemas.microsoft.com/office/powerpoint/2010/main" val="30517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9/12/2018</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9/12/2018</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9/12/2018</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9/12/2018</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9/12/2018</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9/12/2018</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9/12/2018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mailto:csc2224arch@gmail.com"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George_H._Heilmeier"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bojian@cs.toronto.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32.png"/><Relationship Id="rId4" Type="http://schemas.microsoft.com/office/2007/relationships/hdphoto" Target="../media/hdphoto1.wdp"/><Relationship Id="rId9" Type="http://schemas.microsoft.com/office/2007/relationships/hdphoto" Target="../media/hdphoto5.wdp"/></Relationships>
</file>

<file path=ppt/slides/_rels/slide5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32.png"/><Relationship Id="rId4" Type="http://schemas.microsoft.com/office/2007/relationships/hdphoto" Target="../media/hdphoto1.wdp"/><Relationship Id="rId9"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piazza.com/utoronto.ca/fall2018/csc22224/home" TargetMode="External"/><Relationship Id="rId2" Type="http://schemas.openxmlformats.org/officeDocument/2006/relationships/hyperlink" Target="http://www.cs.toronto.edu/~pekhimenko/courses/csc2224-f17/" TargetMode="Externa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35.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isca2010.inria.fr/media/slides/ISCA_Needle_A_0610.pptx" TargetMode="Externa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a:t>
            </a:r>
            <a:br>
              <a:rPr lang="en-US" b="1" dirty="0"/>
            </a:br>
            <a:r>
              <a:rPr lang="en-US" b="1" dirty="0"/>
              <a:t>Parallel Computer Architecture and Programming</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2018</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a:t>
            </a:r>
            <a:r>
              <a:rPr lang="en-US" b="1" i="1" dirty="0" err="1">
                <a:solidFill>
                  <a:schemeClr val="tx2"/>
                </a:solidFill>
              </a:rPr>
              <a:t>Hadi</a:t>
            </a:r>
            <a:r>
              <a:rPr lang="en-US" b="1" i="1" dirty="0">
                <a:solidFill>
                  <a:schemeClr val="tx2"/>
                </a:solidFill>
              </a:rPr>
              <a:t> </a:t>
            </a:r>
            <a:r>
              <a:rPr lang="en-US" b="1" i="1" dirty="0" err="1">
                <a:solidFill>
                  <a:schemeClr val="tx2"/>
                </a:solidFill>
              </a:rPr>
              <a:t>Esmaeilzadeh</a:t>
            </a:r>
            <a:r>
              <a:rPr lang="en-US" b="1" i="1" dirty="0">
                <a:solidFill>
                  <a:schemeClr val="tx2"/>
                </a:solidFill>
              </a:rPr>
              <a:t>, and Samira Khan</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Crossing the Abstraction Layers</a:t>
            </a:r>
          </a:p>
        </p:txBody>
      </p:sp>
      <p:sp>
        <p:nvSpPr>
          <p:cNvPr id="3" name="Content Placeholder 2"/>
          <p:cNvSpPr>
            <a:spLocks noGrp="1"/>
          </p:cNvSpPr>
          <p:nvPr>
            <p:ph idx="1"/>
          </p:nvPr>
        </p:nvSpPr>
        <p:spPr/>
        <p:txBody>
          <a:bodyPr/>
          <a:lstStyle/>
          <a:p>
            <a:pPr>
              <a:lnSpc>
                <a:spcPct val="90000"/>
              </a:lnSpc>
            </a:pPr>
            <a:r>
              <a:rPr lang="en-US" dirty="0"/>
              <a:t>Should we </a:t>
            </a:r>
            <a:r>
              <a:rPr lang="en-US" b="1" i="1" dirty="0"/>
              <a:t>always focus </a:t>
            </a:r>
            <a:r>
              <a:rPr lang="en-US" dirty="0"/>
              <a:t>on our own layer?</a:t>
            </a:r>
          </a:p>
          <a:p>
            <a:pPr>
              <a:lnSpc>
                <a:spcPct val="90000"/>
              </a:lnSpc>
            </a:pPr>
            <a:r>
              <a:rPr lang="en-US" dirty="0"/>
              <a:t>As long as </a:t>
            </a:r>
            <a:r>
              <a:rPr lang="en-US" b="1" i="1" dirty="0">
                <a:solidFill>
                  <a:schemeClr val="tx2"/>
                </a:solidFill>
              </a:rPr>
              <a:t>everything goes well</a:t>
            </a:r>
            <a:r>
              <a:rPr lang="en-US" dirty="0"/>
              <a:t>, not knowing what happens in the underlying level (or above) is not a problem </a:t>
            </a:r>
          </a:p>
          <a:p>
            <a:pPr>
              <a:lnSpc>
                <a:spcPct val="70000"/>
              </a:lnSpc>
            </a:pPr>
            <a:r>
              <a:rPr lang="en-US" b="1" i="1" dirty="0"/>
              <a:t>What if</a:t>
            </a:r>
          </a:p>
          <a:p>
            <a:pPr lvl="1">
              <a:lnSpc>
                <a:spcPct val="70000"/>
              </a:lnSpc>
            </a:pPr>
            <a:r>
              <a:rPr lang="en-US" dirty="0"/>
              <a:t>One of the layers reach a limit, there is no way to improve</a:t>
            </a:r>
          </a:p>
          <a:p>
            <a:pPr lvl="1">
              <a:lnSpc>
                <a:spcPct val="70000"/>
              </a:lnSpc>
            </a:pPr>
            <a:r>
              <a:rPr lang="en-US" dirty="0"/>
              <a:t>There is a new disruptive change in technology that cannot be contained in a layer</a:t>
            </a:r>
          </a:p>
          <a:p>
            <a:pPr lvl="1">
              <a:lnSpc>
                <a:spcPct val="70000"/>
              </a:lnSpc>
            </a:pPr>
            <a:r>
              <a:rPr lang="en-US" dirty="0"/>
              <a:t>New Applications that are too slow for today’s system</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40905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Course</a:t>
            </a:r>
          </a:p>
        </p:txBody>
      </p:sp>
      <p:sp>
        <p:nvSpPr>
          <p:cNvPr id="3" name="Content Placeholder 2"/>
          <p:cNvSpPr>
            <a:spLocks noGrp="1"/>
          </p:cNvSpPr>
          <p:nvPr>
            <p:ph idx="1"/>
          </p:nvPr>
        </p:nvSpPr>
        <p:spPr/>
        <p:txBody>
          <a:bodyPr>
            <a:noAutofit/>
          </a:bodyPr>
          <a:lstStyle/>
          <a:p>
            <a:r>
              <a:rPr lang="en-US" sz="2400" b="1" dirty="0">
                <a:cs typeface="Calibri"/>
              </a:rPr>
              <a:t>Broad view of processor and memory design</a:t>
            </a:r>
          </a:p>
          <a:p>
            <a:pPr lvl="1"/>
            <a:r>
              <a:rPr lang="en-US" sz="2400" dirty="0">
                <a:ea typeface="ＭＳ Ｐゴシック" charset="0"/>
                <a:cs typeface="Calibri"/>
              </a:rPr>
              <a:t>Beyond the </a:t>
            </a:r>
            <a:r>
              <a:rPr lang="en-US" sz="2400" dirty="0" err="1">
                <a:ea typeface="ＭＳ Ｐゴシック" charset="0"/>
                <a:cs typeface="Calibri"/>
              </a:rPr>
              <a:t>ISA+microarchitecture</a:t>
            </a:r>
            <a:r>
              <a:rPr lang="en-US" sz="2400" dirty="0">
                <a:ea typeface="ＭＳ Ｐゴシック" charset="0"/>
                <a:cs typeface="Calibri"/>
              </a:rPr>
              <a:t> levels</a:t>
            </a:r>
          </a:p>
          <a:p>
            <a:pPr lvl="1"/>
            <a:r>
              <a:rPr lang="en-US" sz="2400" dirty="0">
                <a:ea typeface="ＭＳ Ｐゴシック" charset="0"/>
                <a:cs typeface="Calibri"/>
              </a:rPr>
              <a:t>E.g., system-architecture interfaces and interactions</a:t>
            </a:r>
          </a:p>
          <a:p>
            <a:pPr lvl="1"/>
            <a:r>
              <a:rPr lang="en-US" sz="2400" dirty="0">
                <a:ea typeface="ＭＳ Ｐゴシック" charset="0"/>
                <a:cs typeface="Calibri"/>
              </a:rPr>
              <a:t>E.g., application-architecture interfaces and interactions</a:t>
            </a:r>
            <a:endParaRPr lang="en-US" sz="2400" dirty="0">
              <a:cs typeface="Calibri"/>
            </a:endParaRPr>
          </a:p>
          <a:p>
            <a:r>
              <a:rPr lang="en-US" sz="2400" b="1" dirty="0">
                <a:cs typeface="Calibri"/>
              </a:rPr>
              <a:t>Out-of-the-box thinking is greatly encouraged</a:t>
            </a:r>
          </a:p>
          <a:p>
            <a:pPr lvl="1"/>
            <a:r>
              <a:rPr lang="en-US" sz="2400" dirty="0">
                <a:ea typeface="ＭＳ Ｐゴシック" charset="0"/>
                <a:cs typeface="Calibri"/>
              </a:rPr>
              <a:t>E.g., research projects and readings on architectures that challenge the current dominant paradigms </a:t>
            </a:r>
          </a:p>
          <a:p>
            <a:pPr lvl="2"/>
            <a:r>
              <a:rPr lang="en-US" dirty="0">
                <a:ea typeface="ＭＳ Ｐゴシック" charset="0"/>
                <a:cs typeface="Calibri"/>
              </a:rPr>
              <a:t>processing in memory, approximate systems, persistent memory, neuromorphic computing, </a:t>
            </a:r>
            <a:r>
              <a:rPr lang="is-IS" dirty="0">
                <a:ea typeface="ＭＳ Ｐゴシック" charset="0"/>
                <a:cs typeface="Calibri"/>
              </a:rPr>
              <a:t>…</a:t>
            </a:r>
            <a:endParaRPr lang="en-US" dirty="0">
              <a:ea typeface="ＭＳ Ｐゴシック" charset="0"/>
              <a:cs typeface="Calibri"/>
            </a:endParaRPr>
          </a:p>
          <a:p>
            <a:pPr lvl="1"/>
            <a:r>
              <a:rPr lang="en-US" sz="2400" dirty="0">
                <a:ea typeface="ＭＳ Ｐゴシック" charset="0"/>
                <a:cs typeface="Calibri"/>
              </a:rPr>
              <a:t>E.g., readings on topics that are traditionally covered less in computer architecture courses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a:t>
            </a:fld>
            <a:endParaRPr lang="en-US" altLang="en-US" dirty="0"/>
          </a:p>
        </p:txBody>
      </p:sp>
    </p:spTree>
    <p:extLst>
      <p:ext uri="{BB962C8B-B14F-4D97-AF65-F5344CB8AC3E}">
        <p14:creationId xmlns:p14="http://schemas.microsoft.com/office/powerpoint/2010/main" val="382303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a:t>
            </a:r>
          </a:p>
        </p:txBody>
      </p:sp>
      <p:sp>
        <p:nvSpPr>
          <p:cNvPr id="3" name="Content Placeholder 2"/>
          <p:cNvSpPr>
            <a:spLocks noGrp="1"/>
          </p:cNvSpPr>
          <p:nvPr>
            <p:ph idx="1"/>
          </p:nvPr>
        </p:nvSpPr>
        <p:spPr/>
        <p:txBody>
          <a:bodyPr>
            <a:noAutofit/>
          </a:bodyPr>
          <a:lstStyle/>
          <a:p>
            <a:r>
              <a:rPr lang="en-US" sz="2400" dirty="0">
                <a:solidFill>
                  <a:schemeClr val="tx2"/>
                </a:solidFill>
                <a:cs typeface="Calibri"/>
              </a:rPr>
              <a:t>Hardware/software interface, major components, and programming models of a modern computing platform</a:t>
            </a:r>
          </a:p>
          <a:p>
            <a:pPr lvl="1"/>
            <a:r>
              <a:rPr lang="en-US" sz="2000" dirty="0">
                <a:ea typeface="ＭＳ Ｐゴシック" charset="0"/>
                <a:cs typeface="Calibri"/>
              </a:rPr>
              <a:t>State-of-the-art as well as research proposals (lots of them)</a:t>
            </a:r>
          </a:p>
          <a:p>
            <a:pPr lvl="1"/>
            <a:r>
              <a:rPr lang="en-US" sz="2000" dirty="0">
                <a:ea typeface="ＭＳ Ｐゴシック" charset="0"/>
                <a:cs typeface="Calibri"/>
              </a:rPr>
              <a:t>Tradeoffs and how to make them</a:t>
            </a:r>
          </a:p>
          <a:p>
            <a:pPr lvl="1"/>
            <a:r>
              <a:rPr lang="en-US" sz="2000" dirty="0">
                <a:solidFill>
                  <a:srgbClr val="0033CC"/>
                </a:solidFill>
                <a:ea typeface="ＭＳ Ｐゴシック" charset="0"/>
                <a:cs typeface="Calibri"/>
              </a:rPr>
              <a:t>Emphasis on cutting-edge (research &amp; state-of-the-art)</a:t>
            </a:r>
            <a:endParaRPr lang="en-US" sz="2400" dirty="0">
              <a:solidFill>
                <a:srgbClr val="0033CC"/>
              </a:solidFill>
              <a:ea typeface="ＭＳ Ｐゴシック" charset="0"/>
              <a:cs typeface="Calibri"/>
            </a:endParaRPr>
          </a:p>
          <a:p>
            <a:r>
              <a:rPr lang="en-US" sz="2400" dirty="0">
                <a:solidFill>
                  <a:srgbClr val="1F497D"/>
                </a:solidFill>
                <a:cs typeface="Calibri"/>
              </a:rPr>
              <a:t>Hands-on research in a computer architecture topic</a:t>
            </a:r>
          </a:p>
          <a:p>
            <a:pPr lvl="1"/>
            <a:r>
              <a:rPr lang="en-US" sz="2000" dirty="0">
                <a:solidFill>
                  <a:srgbClr val="0033CC"/>
                </a:solidFill>
                <a:ea typeface="ＭＳ Ｐゴシック" charset="0"/>
                <a:cs typeface="Calibri"/>
              </a:rPr>
              <a:t>Semester-long research project</a:t>
            </a:r>
          </a:p>
          <a:p>
            <a:pPr lvl="1"/>
            <a:r>
              <a:rPr lang="en-US" sz="2000" dirty="0">
                <a:ea typeface="ＭＳ Ｐゴシック" charset="0"/>
                <a:cs typeface="Calibri"/>
              </a:rPr>
              <a:t>Focus: How to design better architectures (not an intro course)</a:t>
            </a:r>
            <a:endParaRPr lang="en-US" sz="2400" dirty="0">
              <a:ea typeface="ＭＳ Ｐゴシック" charset="0"/>
              <a:cs typeface="Calibri"/>
            </a:endParaRPr>
          </a:p>
          <a:p>
            <a:r>
              <a:rPr lang="en-US" sz="2400" dirty="0">
                <a:solidFill>
                  <a:srgbClr val="1F497D"/>
                </a:solidFill>
                <a:cs typeface="Calibri"/>
              </a:rPr>
              <a:t>Broaden your research vision</a:t>
            </a:r>
            <a:endParaRPr lang="en-US" sz="2000" dirty="0">
              <a:solidFill>
                <a:srgbClr val="1F497D"/>
              </a:solidFill>
              <a:cs typeface="Calibri"/>
            </a:endParaRPr>
          </a:p>
          <a:p>
            <a:pPr lvl="1"/>
            <a:r>
              <a:rPr lang="en-US" sz="2000" dirty="0">
                <a:ea typeface="ＭＳ Ｐゴシック" charset="0"/>
                <a:cs typeface="Calibri"/>
              </a:rPr>
              <a:t>Will read papers not only from computer architecture</a:t>
            </a:r>
          </a:p>
          <a:p>
            <a:pPr lvl="1"/>
            <a:r>
              <a:rPr lang="en-US" sz="2000" dirty="0">
                <a:ea typeface="ＭＳ Ｐゴシック" charset="0"/>
                <a:cs typeface="Calibri"/>
              </a:rPr>
              <a:t>But, possibly, from circuits, programming language, operating systems, graphics, networking, </a:t>
            </a:r>
            <a:r>
              <a:rPr lang="is-IS" sz="2000" dirty="0">
                <a:ea typeface="ＭＳ Ｐゴシック" charset="0"/>
                <a:cs typeface="Calibri"/>
              </a:rPr>
              <a:t>… </a:t>
            </a:r>
            <a:endParaRPr lang="en-US" sz="2000" dirty="0">
              <a:ea typeface="ＭＳ Ｐゴシック" charset="0"/>
              <a:cs typeface="Calibri"/>
            </a:endParaRP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a:t>
            </a:fld>
            <a:endParaRPr lang="en-US" altLang="en-US" dirty="0"/>
          </a:p>
        </p:txBody>
      </p:sp>
    </p:spTree>
    <p:extLst>
      <p:ext uri="{BB962C8B-B14F-4D97-AF65-F5344CB8AC3E}">
        <p14:creationId xmlns:p14="http://schemas.microsoft.com/office/powerpoint/2010/main" val="425288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Goals</a:t>
            </a:r>
          </a:p>
        </p:txBody>
      </p:sp>
      <p:sp>
        <p:nvSpPr>
          <p:cNvPr id="3" name="Content Placeholder 2"/>
          <p:cNvSpPr>
            <a:spLocks noGrp="1"/>
          </p:cNvSpPr>
          <p:nvPr>
            <p:ph idx="1"/>
          </p:nvPr>
        </p:nvSpPr>
        <p:spPr>
          <a:xfrm>
            <a:off x="457200" y="1447800"/>
            <a:ext cx="8229600" cy="4678363"/>
          </a:xfrm>
        </p:spPr>
        <p:txBody>
          <a:bodyPr>
            <a:noAutofit/>
          </a:bodyPr>
          <a:lstStyle/>
          <a:p>
            <a:r>
              <a:rPr lang="en-US" sz="2400" b="1" i="1" dirty="0"/>
              <a:t>Goal 1:</a:t>
            </a:r>
            <a:r>
              <a:rPr lang="en-US" sz="2400" dirty="0"/>
              <a:t> Rethink and redesign our computing model focusing on </a:t>
            </a:r>
            <a:r>
              <a:rPr lang="en-US" sz="2400" b="1" i="1" dirty="0">
                <a:solidFill>
                  <a:schemeClr val="tx2"/>
                </a:solidFill>
              </a:rPr>
              <a:t>minimizing data movement and storage</a:t>
            </a:r>
          </a:p>
          <a:p>
            <a:pPr lvl="1"/>
            <a:r>
              <a:rPr lang="en-US" sz="2000" dirty="0"/>
              <a:t>Understand the importance of cross layer research </a:t>
            </a:r>
          </a:p>
          <a:p>
            <a:pPr lvl="1"/>
            <a:r>
              <a:rPr lang="en-US" sz="2000" dirty="0"/>
              <a:t>Gain new insight from VLSI circuits, architecture design, systems, programming languages, and new application domains</a:t>
            </a:r>
          </a:p>
          <a:p>
            <a:pPr lvl="1"/>
            <a:r>
              <a:rPr lang="en-US" sz="2000" dirty="0">
                <a:ea typeface="ＭＳ Ｐゴシック" charset="0"/>
              </a:rPr>
              <a:t>Strong emphasis on </a:t>
            </a:r>
            <a:r>
              <a:rPr lang="en-US" sz="2000" b="1" i="1" dirty="0">
                <a:ea typeface="ＭＳ Ｐゴシック" charset="0"/>
              </a:rPr>
              <a:t>critical analysis of research papers </a:t>
            </a:r>
            <a:r>
              <a:rPr lang="en-US" sz="2000" dirty="0">
                <a:ea typeface="ＭＳ Ｐゴシック" charset="0"/>
              </a:rPr>
              <a:t>(through reading and literature review assignments)</a:t>
            </a:r>
            <a:endParaRPr lang="en-US" sz="2000" dirty="0"/>
          </a:p>
          <a:p>
            <a:r>
              <a:rPr lang="en-US" sz="2400" b="1" i="1" dirty="0"/>
              <a:t>Goal 2:</a:t>
            </a:r>
            <a:r>
              <a:rPr lang="en-US" sz="2400" dirty="0"/>
              <a:t> To provide the necessary </a:t>
            </a:r>
            <a:r>
              <a:rPr lang="en-US" sz="2400" b="1" dirty="0">
                <a:solidFill>
                  <a:srgbClr val="1F497D"/>
                </a:solidFill>
              </a:rPr>
              <a:t>background and experience </a:t>
            </a:r>
            <a:r>
              <a:rPr lang="en-US" sz="2400" dirty="0"/>
              <a:t>to</a:t>
            </a:r>
            <a:r>
              <a:rPr lang="en-US" sz="2400" b="1" dirty="0">
                <a:solidFill>
                  <a:srgbClr val="0000FF"/>
                </a:solidFill>
              </a:rPr>
              <a:t> </a:t>
            </a:r>
            <a:r>
              <a:rPr lang="en-US" sz="2400" dirty="0"/>
              <a:t>advance the state-of-the-art in computer architecture by </a:t>
            </a:r>
            <a:r>
              <a:rPr lang="en-US" sz="2400" b="1" dirty="0">
                <a:solidFill>
                  <a:srgbClr val="1F497D"/>
                </a:solidFill>
              </a:rPr>
              <a:t>performing cutting-edge research</a:t>
            </a:r>
          </a:p>
          <a:p>
            <a:pPr lvl="1"/>
            <a:r>
              <a:rPr lang="en-US" sz="2000" dirty="0">
                <a:ea typeface="ＭＳ Ｐゴシック" charset="0"/>
              </a:rPr>
              <a:t>Strong emphasis on </a:t>
            </a:r>
            <a:r>
              <a:rPr lang="en-US" sz="2000" b="1" i="1" dirty="0">
                <a:ea typeface="ＭＳ Ｐゴシック" charset="0"/>
              </a:rPr>
              <a:t>developing new mechanisms that advance the state-of-the-art </a:t>
            </a:r>
            <a:r>
              <a:rPr lang="en-US" sz="2000" dirty="0">
                <a:ea typeface="ＭＳ Ｐゴシック" charset="0"/>
              </a:rPr>
              <a:t>(through the course research project)</a:t>
            </a:r>
          </a:p>
          <a:p>
            <a:endParaRPr lang="en-US" sz="2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a:t>
            </a:fld>
            <a:endParaRPr lang="en-US" altLang="en-US" dirty="0"/>
          </a:p>
        </p:txBody>
      </p:sp>
    </p:spTree>
    <p:extLst>
      <p:ext uri="{BB962C8B-B14F-4D97-AF65-F5344CB8AC3E}">
        <p14:creationId xmlns:p14="http://schemas.microsoft.com/office/powerpoint/2010/main" val="385239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Graduate-Level Class</a:t>
            </a:r>
          </a:p>
        </p:txBody>
      </p:sp>
      <p:sp>
        <p:nvSpPr>
          <p:cNvPr id="3" name="Content Placeholder 2"/>
          <p:cNvSpPr>
            <a:spLocks noGrp="1"/>
          </p:cNvSpPr>
          <p:nvPr>
            <p:ph idx="1"/>
          </p:nvPr>
        </p:nvSpPr>
        <p:spPr/>
        <p:txBody>
          <a:bodyPr/>
          <a:lstStyle/>
          <a:p>
            <a:r>
              <a:rPr lang="en-US" dirty="0"/>
              <a:t>Required background: </a:t>
            </a:r>
          </a:p>
          <a:p>
            <a:pPr lvl="1"/>
            <a:r>
              <a:rPr lang="en-US" dirty="0">
                <a:ea typeface="ＭＳ Ｐゴシック" charset="0"/>
              </a:rPr>
              <a:t>basic architecture </a:t>
            </a:r>
          </a:p>
          <a:p>
            <a:pPr lvl="1"/>
            <a:r>
              <a:rPr lang="en-US" dirty="0">
                <a:ea typeface="ＭＳ Ｐゴシック" charset="0"/>
              </a:rPr>
              <a:t>basic compilers</a:t>
            </a:r>
          </a:p>
          <a:p>
            <a:pPr lvl="1"/>
            <a:r>
              <a:rPr lang="en-US" dirty="0">
                <a:ea typeface="ＭＳ Ｐゴシック" charset="0"/>
              </a:rPr>
              <a:t>basic OS</a:t>
            </a:r>
          </a:p>
          <a:p>
            <a:pPr lvl="1"/>
            <a:r>
              <a:rPr lang="en-US" dirty="0">
                <a:ea typeface="ＭＳ Ｐゴシック" charset="0"/>
              </a:rPr>
              <a:t>programming skills</a:t>
            </a:r>
          </a:p>
          <a:p>
            <a:pPr lvl="1"/>
            <a:r>
              <a:rPr lang="en-US" b="1" i="1" dirty="0">
                <a:solidFill>
                  <a:schemeClr val="tx2"/>
                </a:solidFill>
                <a:ea typeface="ＭＳ Ｐゴシック" charset="0"/>
              </a:rPr>
              <a:t>spirit, excitement, and dedication </a:t>
            </a:r>
            <a:r>
              <a:rPr lang="en-US" dirty="0">
                <a:ea typeface="ＭＳ Ｐゴシック" charset="0"/>
              </a:rPr>
              <a:t>for deep exploration of a topic in computer architecture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14</a:t>
            </a:fld>
            <a:endParaRPr lang="en-US" altLang="en-US" dirty="0"/>
          </a:p>
        </p:txBody>
      </p:sp>
    </p:spTree>
    <p:extLst>
      <p:ext uri="{BB962C8B-B14F-4D97-AF65-F5344CB8AC3E}">
        <p14:creationId xmlns:p14="http://schemas.microsoft.com/office/powerpoint/2010/main" val="72049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Grading, Policies, Course Work</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2018</a:t>
            </a:r>
            <a:endParaRPr lang="en-CA" dirty="0">
              <a:solidFill>
                <a:schemeClr val="tx1"/>
              </a:solidFill>
            </a:endParaRPr>
          </a:p>
        </p:txBody>
      </p:sp>
    </p:spTree>
    <p:extLst>
      <p:ext uri="{BB962C8B-B14F-4D97-AF65-F5344CB8AC3E}">
        <p14:creationId xmlns:p14="http://schemas.microsoft.com/office/powerpoint/2010/main" val="133187876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Expect from You?</a:t>
            </a:r>
          </a:p>
        </p:txBody>
      </p:sp>
      <p:sp>
        <p:nvSpPr>
          <p:cNvPr id="3" name="Content Placeholder 2"/>
          <p:cNvSpPr>
            <a:spLocks noGrp="1"/>
          </p:cNvSpPr>
          <p:nvPr>
            <p:ph idx="1"/>
          </p:nvPr>
        </p:nvSpPr>
        <p:spPr/>
        <p:txBody>
          <a:bodyPr>
            <a:noAutofit/>
          </a:bodyPr>
          <a:lstStyle/>
          <a:p>
            <a:r>
              <a:rPr lang="en-US" sz="2400" b="1" dirty="0"/>
              <a:t>Work hard</a:t>
            </a:r>
          </a:p>
          <a:p>
            <a:r>
              <a:rPr lang="en-US" sz="2400" b="1" dirty="0"/>
              <a:t>Ask questions</a:t>
            </a:r>
            <a:r>
              <a:rPr lang="en-US" sz="2400" dirty="0"/>
              <a:t>, </a:t>
            </a:r>
            <a:r>
              <a:rPr lang="en-US" sz="2400" b="1" dirty="0"/>
              <a:t>think critically, participate in discussion</a:t>
            </a:r>
            <a:endParaRPr lang="en-US" sz="2400" dirty="0"/>
          </a:p>
          <a:p>
            <a:r>
              <a:rPr lang="en-US" sz="2400" dirty="0">
                <a:solidFill>
                  <a:srgbClr val="0033CC"/>
                </a:solidFill>
              </a:rPr>
              <a:t>Critically review the assigned research papers &amp; readings</a:t>
            </a:r>
          </a:p>
          <a:p>
            <a:pPr lvl="1"/>
            <a:r>
              <a:rPr lang="en-US" sz="2400" dirty="0">
                <a:ea typeface="ＭＳ Ｐゴシック" charset="0"/>
              </a:rPr>
              <a:t>Discuss/critique them online with peers and us</a:t>
            </a:r>
            <a:endParaRPr lang="en-US" sz="2400" dirty="0">
              <a:solidFill>
                <a:srgbClr val="FF0000"/>
              </a:solidFill>
            </a:endParaRPr>
          </a:p>
          <a:p>
            <a:r>
              <a:rPr lang="en-US" sz="2400" dirty="0"/>
              <a:t>Use Piazza and Write good reviews</a:t>
            </a:r>
            <a:endParaRPr lang="en-US" sz="2400" dirty="0">
              <a:solidFill>
                <a:srgbClr val="FF0000"/>
              </a:solidFill>
            </a:endParaRPr>
          </a:p>
          <a:p>
            <a:r>
              <a:rPr lang="en-US" sz="2400" dirty="0">
                <a:solidFill>
                  <a:srgbClr val="0033CC"/>
                </a:solidFill>
              </a:rPr>
              <a:t>Start the research project early and focus</a:t>
            </a:r>
          </a:p>
          <a:p>
            <a:r>
              <a:rPr lang="en-US" sz="2400" dirty="0"/>
              <a:t>Remember “</a:t>
            </a:r>
            <a:r>
              <a:rPr lang="en-US" altLang="ja-JP" sz="2400" dirty="0">
                <a:solidFill>
                  <a:srgbClr val="1F497D"/>
                </a:solidFill>
              </a:rPr>
              <a:t>Chance favors the prepared </a:t>
            </a:r>
          </a:p>
          <a:p>
            <a:pPr marL="0" indent="0">
              <a:buNone/>
            </a:pPr>
            <a:r>
              <a:rPr lang="en-US" altLang="ja-JP" sz="2400" dirty="0">
                <a:solidFill>
                  <a:srgbClr val="1F497D"/>
                </a:solidFill>
              </a:rPr>
              <a:t>                            mind.</a:t>
            </a:r>
            <a:r>
              <a:rPr lang="en-US" sz="2400" dirty="0">
                <a:solidFill>
                  <a:srgbClr val="1F497D"/>
                </a:solidFill>
              </a:rPr>
              <a:t>”</a:t>
            </a:r>
            <a:r>
              <a:rPr lang="en-US" altLang="ja-JP" sz="2400" dirty="0">
                <a:solidFill>
                  <a:srgbClr val="1F497D"/>
                </a:solidFill>
              </a:rPr>
              <a:t> (Pasteur)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270125" cy="189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Project (50%):</a:t>
            </a:r>
          </a:p>
          <a:p>
            <a:pPr lvl="1"/>
            <a:r>
              <a:rPr lang="en-US" dirty="0"/>
              <a:t>Groups of 2, sometimes 3</a:t>
            </a:r>
          </a:p>
          <a:p>
            <a:pPr lvl="1"/>
            <a:r>
              <a:rPr lang="en-US" dirty="0"/>
              <a:t>Proposal, Progress Report, Final Presentation and Final Report</a:t>
            </a:r>
          </a:p>
          <a:p>
            <a:pPr lvl="1"/>
            <a:r>
              <a:rPr lang="en-US" dirty="0"/>
              <a:t>Scaled down version of the real research projects</a:t>
            </a:r>
          </a:p>
          <a:p>
            <a:r>
              <a:rPr lang="en-US" b="1" dirty="0"/>
              <a:t>Paper Reviews (20%):</a:t>
            </a:r>
          </a:p>
          <a:p>
            <a:pPr lvl="1"/>
            <a:r>
              <a:rPr lang="en-US" dirty="0"/>
              <a:t>1-2 papers per week</a:t>
            </a:r>
          </a:p>
          <a:p>
            <a:pPr lvl="1"/>
            <a:r>
              <a:rPr lang="en-US" dirty="0"/>
              <a:t>3-4 paragraphs</a:t>
            </a:r>
            <a:endParaRPr lang="en-CA" dirty="0"/>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spTree>
    <p:extLst>
      <p:ext uri="{BB962C8B-B14F-4D97-AF65-F5344CB8AC3E}">
        <p14:creationId xmlns:p14="http://schemas.microsoft.com/office/powerpoint/2010/main" val="102489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 (2)</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Paper Presentation (20%):</a:t>
            </a:r>
          </a:p>
          <a:p>
            <a:pPr lvl="1"/>
            <a:r>
              <a:rPr lang="en-US" dirty="0"/>
              <a:t>Related works in your project area</a:t>
            </a:r>
          </a:p>
          <a:p>
            <a:pPr lvl="1"/>
            <a:endParaRPr lang="en-US" dirty="0"/>
          </a:p>
          <a:p>
            <a:r>
              <a:rPr lang="en-US" b="1" dirty="0"/>
              <a:t>Class Participation (10%)</a:t>
            </a:r>
          </a:p>
          <a:p>
            <a:pPr lvl="1"/>
            <a:r>
              <a:rPr lang="en-US" dirty="0"/>
              <a:t>Very important</a:t>
            </a:r>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spTree>
    <p:extLst>
      <p:ext uri="{BB962C8B-B14F-4D97-AF65-F5344CB8AC3E}">
        <p14:creationId xmlns:p14="http://schemas.microsoft.com/office/powerpoint/2010/main" val="293486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a:t>
            </a:r>
          </a:p>
        </p:txBody>
      </p:sp>
      <p:sp>
        <p:nvSpPr>
          <p:cNvPr id="3" name="Content Placeholder 2"/>
          <p:cNvSpPr>
            <a:spLocks noGrp="1"/>
          </p:cNvSpPr>
          <p:nvPr>
            <p:ph idx="1"/>
          </p:nvPr>
        </p:nvSpPr>
        <p:spPr/>
        <p:txBody>
          <a:bodyPr/>
          <a:lstStyle/>
          <a:p>
            <a:r>
              <a:rPr lang="en-US" sz="3300" dirty="0"/>
              <a:t>Grading will be back-end heavy </a:t>
            </a:r>
          </a:p>
          <a:p>
            <a:r>
              <a:rPr lang="en-US" sz="3300" dirty="0"/>
              <a:t>Most of your grade will be determined late</a:t>
            </a:r>
          </a:p>
          <a:p>
            <a:pPr marL="914400" lvl="1" indent="-457200"/>
            <a:r>
              <a:rPr lang="en-US" dirty="0">
                <a:ea typeface="ＭＳ Ｐゴシック" charset="0"/>
              </a:rPr>
              <a:t>How you prepare and manage your time is important</a:t>
            </a:r>
          </a:p>
          <a:p>
            <a:pPr marL="914400" lvl="1" indent="-457200"/>
            <a:r>
              <a:rPr lang="en-US" dirty="0">
                <a:ea typeface="ＭＳ Ｐゴシック" charset="0"/>
              </a:rPr>
              <a:t>But grades should not be the reason for taking this course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19</a:t>
            </a:fld>
            <a:endParaRPr lang="en-US" altLang="en-US" dirty="0"/>
          </a:p>
        </p:txBody>
      </p:sp>
    </p:spTree>
    <p:extLst>
      <p:ext uri="{BB962C8B-B14F-4D97-AF65-F5344CB8AC3E}">
        <p14:creationId xmlns:p14="http://schemas.microsoft.com/office/powerpoint/2010/main" val="286897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normAutofit fontScale="92500" lnSpcReduction="10000"/>
          </a:bodyPr>
          <a:lstStyle/>
          <a:p>
            <a:r>
              <a:rPr lang="en-US" dirty="0"/>
              <a:t>Syllabus</a:t>
            </a:r>
          </a:p>
          <a:p>
            <a:pPr lvl="1"/>
            <a:r>
              <a:rPr lang="en-US" dirty="0"/>
              <a:t>Course Introduction, Logistics, Grading</a:t>
            </a:r>
          </a:p>
          <a:p>
            <a:r>
              <a:rPr lang="en-US" dirty="0"/>
              <a:t>Information Sheet</a:t>
            </a:r>
          </a:p>
          <a:p>
            <a:pPr lvl="1"/>
            <a:r>
              <a:rPr lang="en-US" dirty="0"/>
              <a:t>Getting to know each other</a:t>
            </a:r>
          </a:p>
          <a:p>
            <a:r>
              <a:rPr lang="en-US" dirty="0"/>
              <a:t>Paper Reviews and Presentation</a:t>
            </a:r>
          </a:p>
          <a:p>
            <a:pPr lvl="1"/>
            <a:r>
              <a:rPr lang="en-US" dirty="0"/>
              <a:t>How to handle these beasts</a:t>
            </a:r>
          </a:p>
          <a:p>
            <a:r>
              <a:rPr lang="en-US" dirty="0"/>
              <a:t>Project</a:t>
            </a:r>
          </a:p>
          <a:p>
            <a:pPr lvl="1"/>
            <a:r>
              <a:rPr lang="en-US" dirty="0"/>
              <a:t>Team formation, Proposal, Milestones</a:t>
            </a:r>
          </a:p>
          <a:p>
            <a:r>
              <a:rPr lang="en-US" dirty="0"/>
              <a:t>And Some Technical Details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How to Handle</a:t>
            </a:r>
          </a:p>
        </p:txBody>
      </p:sp>
      <p:sp>
        <p:nvSpPr>
          <p:cNvPr id="3" name="Content Placeholder 2"/>
          <p:cNvSpPr>
            <a:spLocks noGrp="1"/>
          </p:cNvSpPr>
          <p:nvPr>
            <p:ph idx="1"/>
          </p:nvPr>
        </p:nvSpPr>
        <p:spPr>
          <a:xfrm>
            <a:off x="457200" y="1219200"/>
            <a:ext cx="8229600" cy="4525963"/>
          </a:xfrm>
        </p:spPr>
        <p:txBody>
          <a:bodyPr>
            <a:noAutofit/>
          </a:bodyPr>
          <a:lstStyle/>
          <a:p>
            <a:pPr marL="457200" indent="-457200">
              <a:buFont typeface="+mj-lt"/>
              <a:buAutoNum type="arabicPeriod"/>
            </a:pPr>
            <a:r>
              <a:rPr lang="en-US" sz="2400" dirty="0"/>
              <a:t>Brief summary</a:t>
            </a:r>
          </a:p>
          <a:p>
            <a:pPr lvl="1"/>
            <a:r>
              <a:rPr lang="en-US" sz="2400" dirty="0">
                <a:ea typeface="ＭＳ Ｐゴシック" charset="0"/>
                <a:cs typeface="ＭＳ Ｐゴシック" charset="0"/>
              </a:rPr>
              <a:t>What is the problem the paper is trying to solve?</a:t>
            </a:r>
          </a:p>
          <a:p>
            <a:pPr lvl="1"/>
            <a:r>
              <a:rPr lang="en-US" sz="2400" dirty="0">
                <a:ea typeface="ＭＳ Ｐゴシック" charset="0"/>
                <a:cs typeface="ＭＳ Ｐゴシック" charset="0"/>
              </a:rPr>
              <a:t>What are the key ideas of the paper? Key insights?</a:t>
            </a:r>
          </a:p>
          <a:p>
            <a:pPr lvl="1"/>
            <a:r>
              <a:rPr lang="en-US" sz="2400" dirty="0">
                <a:ea typeface="ＭＳ Ｐゴシック" charset="0"/>
                <a:cs typeface="ＭＳ Ｐゴシック" charset="0"/>
              </a:rPr>
              <a:t>What is the key contribution to literature at the time it was written?</a:t>
            </a:r>
          </a:p>
          <a:p>
            <a:pPr lvl="1"/>
            <a:r>
              <a:rPr lang="en-US" sz="2400" dirty="0">
                <a:ea typeface="ＭＳ Ｐゴシック" charset="0"/>
                <a:cs typeface="ＭＳ Ｐゴシック" charset="0"/>
              </a:rPr>
              <a:t>What are the most important things you take out from it?</a:t>
            </a:r>
          </a:p>
          <a:p>
            <a:pPr marL="457200" lvl="1" indent="0">
              <a:buNone/>
            </a:pPr>
            <a:endParaRPr lang="en-US" sz="2400" dirty="0">
              <a:ea typeface="ＭＳ Ｐゴシック" charset="0"/>
              <a:cs typeface="ＭＳ Ｐゴシック" charset="0"/>
            </a:endParaRPr>
          </a:p>
          <a:p>
            <a:pPr marL="457200" indent="-457200">
              <a:buFont typeface="+mj-lt"/>
              <a:buAutoNum type="arabicPeriod"/>
            </a:pPr>
            <a:r>
              <a:rPr lang="en-US" sz="2400" dirty="0"/>
              <a:t>Strengths (most important ones)</a:t>
            </a:r>
          </a:p>
          <a:p>
            <a:pPr marL="457200" lvl="1" indent="0">
              <a:buNone/>
            </a:pPr>
            <a:r>
              <a:rPr lang="en-US" sz="2400" dirty="0">
                <a:ea typeface="ＭＳ Ｐゴシック" charset="0"/>
                <a:cs typeface="ＭＳ Ｐゴシック" charset="0"/>
              </a:rPr>
              <a:t>Does the paper solve the problem well?</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72078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 (2)</a:t>
            </a:r>
          </a:p>
        </p:txBody>
      </p:sp>
      <p:sp>
        <p:nvSpPr>
          <p:cNvPr id="3" name="Content Placeholder 2"/>
          <p:cNvSpPr>
            <a:spLocks noGrp="1"/>
          </p:cNvSpPr>
          <p:nvPr>
            <p:ph idx="1"/>
          </p:nvPr>
        </p:nvSpPr>
        <p:spPr/>
        <p:txBody>
          <a:bodyPr/>
          <a:lstStyle/>
          <a:p>
            <a:pPr marL="0" indent="0">
              <a:buNone/>
            </a:pPr>
            <a:r>
              <a:rPr lang="en-US" sz="2400" dirty="0"/>
              <a:t>3. Weaknesses (most important ones)</a:t>
            </a:r>
          </a:p>
          <a:p>
            <a:pPr marL="457200" lvl="1" indent="0">
              <a:buNone/>
            </a:pPr>
            <a:r>
              <a:rPr lang="en-US" sz="2400" dirty="0">
                <a:ea typeface="ＭＳ Ｐゴシック" charset="0"/>
                <a:cs typeface="ＭＳ Ｐゴシック" charset="0"/>
              </a:rPr>
              <a:t>This is where you should </a:t>
            </a:r>
            <a:r>
              <a:rPr lang="en-US" sz="2400" b="1" dirty="0">
                <a:solidFill>
                  <a:srgbClr val="0033CC"/>
                </a:solidFill>
                <a:ea typeface="ＭＳ Ｐゴシック" charset="0"/>
                <a:cs typeface="ＭＳ Ｐゴシック" charset="0"/>
              </a:rPr>
              <a:t>think critically</a:t>
            </a:r>
            <a:r>
              <a:rPr lang="en-US" sz="2400" dirty="0">
                <a:ea typeface="ＭＳ Ｐゴシック" charset="0"/>
                <a:cs typeface="ＭＳ Ｐゴシック" charset="0"/>
              </a:rPr>
              <a:t>. Every paper/idea has a weakness. This does not mean the paper is necessarily bad. It means there is room for improvement and future research can accomplish this. </a:t>
            </a:r>
          </a:p>
          <a:p>
            <a:pPr marL="57150" indent="0">
              <a:buNone/>
            </a:pPr>
            <a:r>
              <a:rPr lang="en-US" sz="2400" dirty="0"/>
              <a:t>4. Can you do (much) better? Present your thoughts/ideas.</a:t>
            </a:r>
          </a:p>
          <a:p>
            <a:pPr marL="0" indent="0">
              <a:buNone/>
            </a:pPr>
            <a:r>
              <a:rPr lang="en-US" sz="2400" dirty="0"/>
              <a:t> 5. What have you learned/enjoyed/disliked in the paper? Why? </a:t>
            </a:r>
          </a:p>
          <a:p>
            <a:pPr marL="0" indent="0">
              <a:buNone/>
            </a:pPr>
            <a:endParaRPr lang="en-US" sz="2400" dirty="0"/>
          </a:p>
          <a:p>
            <a:pPr marL="0" indent="0">
              <a:buNone/>
            </a:pPr>
            <a:r>
              <a:rPr lang="en-US" sz="2400" dirty="0"/>
              <a:t>Review should be short and concise (~ ½ a page to 1 page maximum)</a:t>
            </a:r>
          </a:p>
          <a:p>
            <a:pPr marL="457200" indent="-457200">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21</a:t>
            </a:fld>
            <a:endParaRPr lang="en-US" altLang="en-US" dirty="0"/>
          </a:p>
        </p:txBody>
      </p:sp>
    </p:spTree>
    <p:extLst>
      <p:ext uri="{BB962C8B-B14F-4D97-AF65-F5344CB8AC3E}">
        <p14:creationId xmlns:p14="http://schemas.microsoft.com/office/powerpoint/2010/main" val="95492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on Reviewing</a:t>
            </a:r>
          </a:p>
        </p:txBody>
      </p:sp>
      <p:sp>
        <p:nvSpPr>
          <p:cNvPr id="3" name="Content Placeholder 2"/>
          <p:cNvSpPr>
            <a:spLocks noGrp="1"/>
          </p:cNvSpPr>
          <p:nvPr>
            <p:ph idx="1"/>
          </p:nvPr>
        </p:nvSpPr>
        <p:spPr>
          <a:xfrm>
            <a:off x="433387" y="1371600"/>
            <a:ext cx="8229600" cy="4525963"/>
          </a:xfrm>
        </p:spPr>
        <p:txBody>
          <a:bodyPr>
            <a:noAutofit/>
          </a:bodyPr>
          <a:lstStyle/>
          <a:p>
            <a:r>
              <a:rPr lang="en-US" sz="2400" dirty="0"/>
              <a:t>When doing the reviews, be </a:t>
            </a:r>
            <a:r>
              <a:rPr lang="en-US" sz="2400" dirty="0">
                <a:solidFill>
                  <a:srgbClr val="0033CC"/>
                </a:solidFill>
              </a:rPr>
              <a:t>very critical</a:t>
            </a:r>
          </a:p>
          <a:p>
            <a:endParaRPr lang="en-US" sz="2400" dirty="0"/>
          </a:p>
          <a:p>
            <a:r>
              <a:rPr lang="en-US" sz="2400" dirty="0"/>
              <a:t>Always think about </a:t>
            </a:r>
            <a:r>
              <a:rPr lang="en-US" sz="2400" dirty="0">
                <a:solidFill>
                  <a:srgbClr val="0033CC"/>
                </a:solidFill>
              </a:rPr>
              <a:t>better ways of solving</a:t>
            </a:r>
            <a:r>
              <a:rPr lang="en-US" sz="2400" dirty="0">
                <a:solidFill>
                  <a:srgbClr val="FF0000"/>
                </a:solidFill>
              </a:rPr>
              <a:t> </a:t>
            </a:r>
            <a:r>
              <a:rPr lang="en-US" sz="2400" dirty="0"/>
              <a:t>the problem or related problems</a:t>
            </a:r>
          </a:p>
          <a:p>
            <a:endParaRPr lang="en-US" sz="2400" dirty="0"/>
          </a:p>
          <a:p>
            <a:r>
              <a:rPr lang="en-US" sz="2400" dirty="0"/>
              <a:t>Do </a:t>
            </a:r>
            <a:r>
              <a:rPr lang="en-US" sz="2400" dirty="0">
                <a:solidFill>
                  <a:srgbClr val="0033CC"/>
                </a:solidFill>
              </a:rPr>
              <a:t>background reading</a:t>
            </a:r>
          </a:p>
          <a:p>
            <a:pPr lvl="1"/>
            <a:r>
              <a:rPr lang="en-US" sz="2400" dirty="0">
                <a:ea typeface="ＭＳ Ｐゴシック" charset="0"/>
              </a:rPr>
              <a:t>Reviewing a paper/talk is the best way of learning about a research problem/topic</a:t>
            </a:r>
          </a:p>
          <a:p>
            <a:pPr lvl="1"/>
            <a:endParaRPr lang="en-US" sz="2400" dirty="0"/>
          </a:p>
          <a:p>
            <a:r>
              <a:rPr lang="en-US" sz="2400" dirty="0"/>
              <a:t>Think about forming a literature survey topic or a </a:t>
            </a:r>
            <a:r>
              <a:rPr lang="en-US" sz="2400" dirty="0">
                <a:solidFill>
                  <a:srgbClr val="0033CC"/>
                </a:solidFill>
              </a:rPr>
              <a:t>research proposal based on the paper</a:t>
            </a:r>
            <a:r>
              <a:rPr lang="en-US" sz="2400" dirty="0">
                <a:solidFill>
                  <a:srgbClr val="FF0000"/>
                </a:solidFill>
              </a:rPr>
              <a:t> </a:t>
            </a:r>
            <a:r>
              <a:rPr lang="en-US" sz="2400" dirty="0"/>
              <a:t>(for future studies)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22</a:t>
            </a:fld>
            <a:endParaRPr lang="en-US" altLang="en-US" dirty="0"/>
          </a:p>
        </p:txBody>
      </p:sp>
    </p:spTree>
    <p:extLst>
      <p:ext uri="{BB962C8B-B14F-4D97-AF65-F5344CB8AC3E}">
        <p14:creationId xmlns:p14="http://schemas.microsoft.com/office/powerpoint/2010/main" val="343235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t>
            </a:r>
          </a:p>
        </p:txBody>
      </p:sp>
      <p:sp>
        <p:nvSpPr>
          <p:cNvPr id="3" name="Content Placeholder 2"/>
          <p:cNvSpPr>
            <a:spLocks noGrp="1"/>
          </p:cNvSpPr>
          <p:nvPr>
            <p:ph idx="1"/>
          </p:nvPr>
        </p:nvSpPr>
        <p:spPr/>
        <p:txBody>
          <a:bodyPr/>
          <a:lstStyle/>
          <a:p>
            <a:r>
              <a:rPr lang="en-US" dirty="0"/>
              <a:t>Email </a:t>
            </a:r>
            <a:r>
              <a:rPr lang="en-US" b="1" dirty="0"/>
              <a:t>PDF </a:t>
            </a:r>
            <a:r>
              <a:rPr lang="en-US" dirty="0"/>
              <a:t>with your review to </a:t>
            </a:r>
            <a:r>
              <a:rPr lang="en-US" dirty="0">
                <a:hlinkClick r:id="rId2"/>
              </a:rPr>
              <a:t>csc2224arch@gmail.com</a:t>
            </a:r>
            <a:endParaRPr lang="en-US" dirty="0"/>
          </a:p>
          <a:p>
            <a:endParaRPr lang="en-US" b="1" dirty="0"/>
          </a:p>
          <a:p>
            <a:r>
              <a:rPr lang="en-US" dirty="0"/>
              <a:t>Due Tuesday 2pm each week</a:t>
            </a:r>
          </a:p>
          <a:p>
            <a:endParaRPr lang="en-US" dirty="0"/>
          </a:p>
          <a:p>
            <a:r>
              <a:rPr lang="en-US" dirty="0"/>
              <a:t>Next week: “</a:t>
            </a:r>
            <a:r>
              <a:rPr lang="en-US" b="1" dirty="0">
                <a:solidFill>
                  <a:srgbClr val="0033CC"/>
                </a:solidFill>
              </a:rPr>
              <a:t>Dark Silicon and the End of Multicore Scaling</a:t>
            </a:r>
            <a:r>
              <a:rPr lang="en-US" dirty="0"/>
              <a:t>”, </a:t>
            </a:r>
            <a:r>
              <a:rPr lang="en-US" dirty="0" err="1"/>
              <a:t>Hadi</a:t>
            </a:r>
            <a:r>
              <a:rPr lang="en-US" dirty="0"/>
              <a:t> </a:t>
            </a:r>
            <a:r>
              <a:rPr lang="en-US" dirty="0" err="1"/>
              <a:t>Esmaeilzadeh</a:t>
            </a:r>
            <a:r>
              <a:rPr lang="en-US" dirty="0"/>
              <a:t>, ISCA 2011.</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a:t>
            </a:fld>
            <a:endParaRPr lang="en-US" altLang="en-US" dirty="0"/>
          </a:p>
        </p:txBody>
      </p:sp>
    </p:spTree>
    <p:extLst>
      <p:ext uri="{BB962C8B-B14F-4D97-AF65-F5344CB8AC3E}">
        <p14:creationId xmlns:p14="http://schemas.microsoft.com/office/powerpoint/2010/main" val="98277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Project	</a:t>
            </a:r>
          </a:p>
        </p:txBody>
      </p:sp>
      <p:sp>
        <p:nvSpPr>
          <p:cNvPr id="3" name="Content Placeholder 2"/>
          <p:cNvSpPr>
            <a:spLocks noGrp="1"/>
          </p:cNvSpPr>
          <p:nvPr>
            <p:ph idx="1"/>
          </p:nvPr>
        </p:nvSpPr>
        <p:spPr/>
        <p:txBody>
          <a:bodyPr/>
          <a:lstStyle/>
          <a:p>
            <a:r>
              <a:rPr lang="en-US" altLang="en-US" sz="2400" dirty="0">
                <a:ea typeface="ＭＳ Ｐゴシック" panose="020B0600070205080204" pitchFamily="34" charset="-128"/>
              </a:rPr>
              <a:t>Your chance to explore in depth a computer architecture topic that interests you </a:t>
            </a:r>
          </a:p>
          <a:p>
            <a:r>
              <a:rPr lang="en-US" altLang="en-US" sz="2400" dirty="0">
                <a:ea typeface="ＭＳ Ｐゴシック" panose="020B0600070205080204" pitchFamily="34" charset="-128"/>
              </a:rPr>
              <a:t>Perhaps even publish your innovation in a top computer architecture/systems/ML conference </a:t>
            </a:r>
          </a:p>
          <a:p>
            <a:r>
              <a:rPr lang="en-US" altLang="en-US" sz="2400" b="1" dirty="0">
                <a:solidFill>
                  <a:srgbClr val="0033CC"/>
                </a:solidFill>
                <a:ea typeface="ＭＳ Ｐゴシック" panose="020B0600070205080204" pitchFamily="34" charset="-128"/>
              </a:rPr>
              <a:t>Start thinking about your project topic from now!</a:t>
            </a:r>
          </a:p>
          <a:p>
            <a:r>
              <a:rPr lang="en-US" altLang="en-US" sz="2400" dirty="0">
                <a:ea typeface="ＭＳ Ｐゴシック" panose="020B0600070205080204" pitchFamily="34" charset="-128"/>
              </a:rPr>
              <a:t>Interact with me and </a:t>
            </a:r>
            <a:r>
              <a:rPr lang="en-US" altLang="en-US" sz="2400" dirty="0" err="1">
                <a:ea typeface="ＭＳ Ｐゴシック" panose="020B0600070205080204" pitchFamily="34" charset="-128"/>
              </a:rPr>
              <a:t>Bojian</a:t>
            </a:r>
            <a:endParaRPr lang="en-US" altLang="en-US" sz="2400" dirty="0">
              <a:ea typeface="ＭＳ Ｐゴシック" panose="020B0600070205080204" pitchFamily="34" charset="-128"/>
            </a:endParaRPr>
          </a:p>
          <a:p>
            <a:r>
              <a:rPr lang="en-US" sz="2400" dirty="0"/>
              <a:t>Use Piazza to discuss ideas, form teams based on interests, research areas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a:t>
            </a:fld>
            <a:endParaRPr lang="en-US" altLang="en-US" dirty="0"/>
          </a:p>
        </p:txBody>
      </p:sp>
    </p:spTree>
    <p:extLst>
      <p:ext uri="{BB962C8B-B14F-4D97-AF65-F5344CB8AC3E}">
        <p14:creationId xmlns:p14="http://schemas.microsoft.com/office/powerpoint/2010/main" val="277805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Research Project (2)</a:t>
            </a:r>
          </a:p>
        </p:txBody>
      </p:sp>
      <p:sp>
        <p:nvSpPr>
          <p:cNvPr id="3" name="Content Placeholder 2"/>
          <p:cNvSpPr>
            <a:spLocks noGrp="1"/>
          </p:cNvSpPr>
          <p:nvPr>
            <p:ph idx="1"/>
          </p:nvPr>
        </p:nvSpPr>
        <p:spPr>
          <a:xfrm>
            <a:off x="114300" y="1066800"/>
            <a:ext cx="8915400" cy="4525963"/>
          </a:xfrm>
        </p:spPr>
        <p:txBody>
          <a:bodyPr>
            <a:noAutofit/>
          </a:bodyPr>
          <a:lstStyle/>
          <a:p>
            <a:r>
              <a:rPr lang="en-US" altLang="en-US" sz="2400" dirty="0">
                <a:ea typeface="ＭＳ Ｐゴシック" panose="020B0600070205080204" pitchFamily="34" charset="-128"/>
              </a:rPr>
              <a:t>Goal: </a:t>
            </a:r>
            <a:r>
              <a:rPr lang="en-US" altLang="en-US" sz="2400" dirty="0">
                <a:solidFill>
                  <a:srgbClr val="0000FF"/>
                </a:solidFill>
                <a:ea typeface="ＭＳ Ｐゴシック" panose="020B0600070205080204" pitchFamily="34" charset="-128"/>
              </a:rPr>
              <a:t>Develop (new) insight</a:t>
            </a:r>
          </a:p>
          <a:p>
            <a:pPr lvl="1"/>
            <a:r>
              <a:rPr lang="en-US" altLang="en-US" sz="2400" dirty="0">
                <a:solidFill>
                  <a:srgbClr val="0000FF"/>
                </a:solidFill>
                <a:ea typeface="ＭＳ Ｐゴシック" panose="020B0600070205080204" pitchFamily="34" charset="-128"/>
              </a:rPr>
              <a:t>Solve a problem in a new way or evaluate/analyze systems/ideas</a:t>
            </a:r>
          </a:p>
          <a:p>
            <a:pPr lvl="1"/>
            <a:r>
              <a:rPr lang="en-US" altLang="en-US" sz="2400" dirty="0">
                <a:ea typeface="ＭＳ Ｐゴシック" panose="020B0600070205080204" pitchFamily="34" charset="-128"/>
              </a:rPr>
              <a:t>Type 1: </a:t>
            </a:r>
          </a:p>
          <a:p>
            <a:pPr lvl="2"/>
            <a:r>
              <a:rPr lang="en-US" altLang="en-US" dirty="0">
                <a:ea typeface="ＭＳ Ｐゴシック" panose="020B0600070205080204" pitchFamily="34" charset="-128"/>
              </a:rPr>
              <a:t>Develop new ideas to solve an important problem</a:t>
            </a:r>
          </a:p>
          <a:p>
            <a:pPr lvl="2"/>
            <a:r>
              <a:rPr lang="en-US" altLang="en-US" dirty="0">
                <a:ea typeface="ＭＳ Ｐゴシック" panose="020B0600070205080204" pitchFamily="34" charset="-128"/>
              </a:rPr>
              <a:t>Rigorously evaluate the benefits and limitations of the ideas</a:t>
            </a:r>
          </a:p>
          <a:p>
            <a:pPr lvl="1"/>
            <a:r>
              <a:rPr lang="en-US" altLang="en-US" sz="2400" dirty="0">
                <a:ea typeface="ＭＳ Ｐゴシック" panose="020B0600070205080204" pitchFamily="34" charset="-128"/>
              </a:rPr>
              <a:t>Type 2:</a:t>
            </a:r>
          </a:p>
          <a:p>
            <a:pPr lvl="2"/>
            <a:r>
              <a:rPr lang="en-US" altLang="en-US" dirty="0">
                <a:ea typeface="ＭＳ Ｐゴシック" panose="020B0600070205080204" pitchFamily="34" charset="-128"/>
              </a:rPr>
              <a:t>Derive insight from rigorous analysis and understanding of existing systems or previously proposed ideas</a:t>
            </a:r>
          </a:p>
          <a:p>
            <a:pPr lvl="2"/>
            <a:r>
              <a:rPr lang="en-US" altLang="en-US" dirty="0">
                <a:ea typeface="ＭＳ Ｐゴシック" panose="020B0600070205080204" pitchFamily="34" charset="-128"/>
              </a:rPr>
              <a:t>Propose potential new solutions based on the new insight</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The problem and ideas need to be concrete</a:t>
            </a:r>
          </a:p>
          <a:p>
            <a:r>
              <a:rPr lang="en-US" altLang="en-US" sz="2400" dirty="0">
                <a:ea typeface="ＭＳ Ｐゴシック" panose="020B0600070205080204" pitchFamily="34" charset="-128"/>
              </a:rPr>
              <a:t>Problem and goals need to be very clear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25</a:t>
            </a:fld>
            <a:endParaRPr lang="en-US" altLang="en-US" dirty="0"/>
          </a:p>
        </p:txBody>
      </p:sp>
    </p:spTree>
    <p:extLst>
      <p:ext uri="{BB962C8B-B14F-4D97-AF65-F5344CB8AC3E}">
        <p14:creationId xmlns:p14="http://schemas.microsoft.com/office/powerpoint/2010/main" val="345500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 Key Questions</a:t>
            </a:r>
          </a:p>
        </p:txBody>
      </p:sp>
      <p:sp>
        <p:nvSpPr>
          <p:cNvPr id="3"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What is the problem?</a:t>
            </a:r>
          </a:p>
          <a:p>
            <a:r>
              <a:rPr lang="en-US" altLang="en-US" dirty="0">
                <a:ea typeface="ＭＳ Ｐゴシック" panose="020B0600070205080204" pitchFamily="34" charset="-128"/>
              </a:rPr>
              <a:t>Why is it hard?</a:t>
            </a:r>
          </a:p>
          <a:p>
            <a:r>
              <a:rPr lang="en-US" altLang="en-US" dirty="0">
                <a:ea typeface="ＭＳ Ｐゴシック" panose="020B0600070205080204" pitchFamily="34" charset="-128"/>
              </a:rPr>
              <a:t>How is it solved today?</a:t>
            </a:r>
          </a:p>
          <a:p>
            <a:r>
              <a:rPr lang="en-US" altLang="en-US" dirty="0">
                <a:ea typeface="ＭＳ Ｐゴシック" panose="020B0600070205080204" pitchFamily="34" charset="-128"/>
              </a:rPr>
              <a:t>What is the new technical idea?</a:t>
            </a:r>
          </a:p>
          <a:p>
            <a:r>
              <a:rPr lang="en-US" altLang="en-US" dirty="0">
                <a:ea typeface="ＭＳ Ｐゴシック" panose="020B0600070205080204" pitchFamily="34" charset="-128"/>
              </a:rPr>
              <a:t>Why can we succeed now?</a:t>
            </a:r>
          </a:p>
          <a:p>
            <a:r>
              <a:rPr lang="en-US" altLang="en-US" dirty="0">
                <a:ea typeface="ＭＳ Ｐゴシック" panose="020B0600070205080204" pitchFamily="34" charset="-128"/>
              </a:rPr>
              <a:t>What is the impact if successful?</a:t>
            </a:r>
          </a:p>
          <a:p>
            <a:r>
              <a:rPr lang="en-US" altLang="en-US" dirty="0">
                <a:ea typeface="ＭＳ Ｐゴシック" panose="020B0600070205080204" pitchFamily="34" charset="-128"/>
                <a:hlinkClick r:id="rId2"/>
              </a:rPr>
              <a:t>http://en.wikipedia.org/wiki/George_H._Heilmeier</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26</a:t>
            </a:fld>
            <a:endParaRPr lang="en-US" altLang="en-US" dirty="0"/>
          </a:p>
        </p:txBody>
      </p:sp>
    </p:spTree>
    <p:extLst>
      <p:ext uri="{BB962C8B-B14F-4D97-AF65-F5344CB8AC3E}">
        <p14:creationId xmlns:p14="http://schemas.microsoft.com/office/powerpoint/2010/main" val="103175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Ideas?</a:t>
            </a:r>
          </a:p>
        </p:txBody>
      </p:sp>
      <p:sp>
        <p:nvSpPr>
          <p:cNvPr id="3" name="Content Placeholder 2"/>
          <p:cNvSpPr>
            <a:spLocks noGrp="1"/>
          </p:cNvSpPr>
          <p:nvPr>
            <p:ph idx="1"/>
          </p:nvPr>
        </p:nvSpPr>
        <p:spPr>
          <a:xfrm>
            <a:off x="433387" y="1295400"/>
            <a:ext cx="8229600" cy="4525963"/>
          </a:xfrm>
        </p:spPr>
        <p:txBody>
          <a:bodyPr>
            <a:noAutofit/>
          </a:bodyPr>
          <a:lstStyle/>
          <a:p>
            <a:r>
              <a:rPr lang="en-US" sz="2400" dirty="0"/>
              <a:t>Read a lot of papers; find focused problem areas to survey papers on</a:t>
            </a:r>
          </a:p>
          <a:p>
            <a:endParaRPr lang="en-US" sz="2400" dirty="0"/>
          </a:p>
          <a:p>
            <a:r>
              <a:rPr lang="en-US" sz="2400" dirty="0"/>
              <a:t>We will provide some ideas for projects</a:t>
            </a:r>
          </a:p>
          <a:p>
            <a:endParaRPr lang="en-US" sz="2400" dirty="0"/>
          </a:p>
          <a:p>
            <a:r>
              <a:rPr lang="en-US" sz="2400" dirty="0"/>
              <a:t>A good way of finding topics to survey or do projects on is:</a:t>
            </a:r>
          </a:p>
          <a:p>
            <a:pPr lvl="1"/>
            <a:r>
              <a:rPr lang="en-US" sz="2400" dirty="0">
                <a:ea typeface="ＭＳ Ｐゴシック" charset="0"/>
              </a:rPr>
              <a:t>Examining the provided project ideas and papers</a:t>
            </a:r>
          </a:p>
          <a:p>
            <a:pPr lvl="1"/>
            <a:r>
              <a:rPr lang="en-US" sz="2400" dirty="0">
                <a:ea typeface="ＭＳ Ｐゴシック" charset="0"/>
              </a:rPr>
              <a:t>Reading assigned papers in lectures and related/</a:t>
            </a:r>
            <a:r>
              <a:rPr lang="en-US" sz="2400" dirty="0" err="1">
                <a:ea typeface="ＭＳ Ｐゴシック" charset="0"/>
              </a:rPr>
              <a:t>followup</a:t>
            </a:r>
            <a:r>
              <a:rPr lang="en-US" sz="2400" dirty="0">
                <a:ea typeface="ＭＳ Ｐゴシック" charset="0"/>
              </a:rPr>
              <a:t> work</a:t>
            </a:r>
          </a:p>
          <a:p>
            <a:pPr lvl="1"/>
            <a:r>
              <a:rPr lang="en-US" sz="2400" dirty="0">
                <a:ea typeface="ＭＳ Ｐゴシック" charset="0"/>
              </a:rPr>
              <a:t>Examining papers from recent conferences (ISCA, MICRO, HPCA, ASPLOS, …, </a:t>
            </a:r>
            <a:r>
              <a:rPr lang="en-US" sz="2400" dirty="0" err="1">
                <a:ea typeface="ＭＳ Ｐゴシック" charset="0"/>
              </a:rPr>
              <a:t>SysML</a:t>
            </a:r>
            <a:r>
              <a:rPr lang="en-US" sz="2400" dirty="0">
                <a:ea typeface="ＭＳ Ｐゴシック" charset="0"/>
              </a:rPr>
              <a:t>)</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27</a:t>
            </a:fld>
            <a:endParaRPr lang="en-US" altLang="en-US" dirty="0"/>
          </a:p>
        </p:txBody>
      </p:sp>
    </p:spTree>
    <p:extLst>
      <p:ext uri="{BB962C8B-B14F-4D97-AF65-F5344CB8AC3E}">
        <p14:creationId xmlns:p14="http://schemas.microsoft.com/office/powerpoint/2010/main" val="277349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1F3-C3A0-4A5A-9667-EA606A37FE1C}"/>
              </a:ext>
            </a:extLst>
          </p:cNvPr>
          <p:cNvSpPr>
            <a:spLocks noGrp="1"/>
          </p:cNvSpPr>
          <p:nvPr>
            <p:ph type="title"/>
          </p:nvPr>
        </p:nvSpPr>
        <p:spPr/>
        <p:txBody>
          <a:bodyPr/>
          <a:lstStyle/>
          <a:p>
            <a:r>
              <a:rPr lang="en-US" dirty="0"/>
              <a:t>Project: Major Milestones</a:t>
            </a:r>
            <a:endParaRPr lang="en-CA" dirty="0"/>
          </a:p>
        </p:txBody>
      </p:sp>
      <p:sp>
        <p:nvSpPr>
          <p:cNvPr id="3" name="Content Placeholder 2">
            <a:extLst>
              <a:ext uri="{FF2B5EF4-FFF2-40B4-BE49-F238E27FC236}">
                <a16:creationId xmlns:a16="http://schemas.microsoft.com/office/drawing/2014/main" id="{6DB6030B-CD97-4148-BC2C-BF14630121F4}"/>
              </a:ext>
            </a:extLst>
          </p:cNvPr>
          <p:cNvSpPr>
            <a:spLocks noGrp="1"/>
          </p:cNvSpPr>
          <p:nvPr>
            <p:ph idx="1"/>
          </p:nvPr>
        </p:nvSpPr>
        <p:spPr/>
        <p:txBody>
          <a:bodyPr/>
          <a:lstStyle/>
          <a:p>
            <a:r>
              <a:rPr lang="en-CA" dirty="0"/>
              <a:t>Project Proposal (1–2 pages) - Oct. 2nd</a:t>
            </a:r>
          </a:p>
          <a:p>
            <a:endParaRPr lang="en-CA" dirty="0"/>
          </a:p>
          <a:p>
            <a:r>
              <a:rPr lang="en-CA" dirty="0"/>
              <a:t>Progress Report (2–3 pages) - Nov. 6th</a:t>
            </a:r>
          </a:p>
          <a:p>
            <a:endParaRPr lang="en-CA" dirty="0"/>
          </a:p>
          <a:p>
            <a:r>
              <a:rPr lang="en-CA" dirty="0"/>
              <a:t>Poster Presentation - Dec. 4st (tentative) </a:t>
            </a:r>
          </a:p>
          <a:p>
            <a:endParaRPr lang="en-CA" dirty="0"/>
          </a:p>
          <a:p>
            <a:r>
              <a:rPr lang="en-CA" dirty="0"/>
              <a:t>Project Report (6–8 pages) - Dec. 11th </a:t>
            </a:r>
          </a:p>
        </p:txBody>
      </p:sp>
      <p:sp>
        <p:nvSpPr>
          <p:cNvPr id="4" name="Slide Number Placeholder 3">
            <a:extLst>
              <a:ext uri="{FF2B5EF4-FFF2-40B4-BE49-F238E27FC236}">
                <a16:creationId xmlns:a16="http://schemas.microsoft.com/office/drawing/2014/main" id="{074C3DB3-A0F6-4A34-B3AB-DCD143B8933C}"/>
              </a:ext>
            </a:extLst>
          </p:cNvPr>
          <p:cNvSpPr>
            <a:spLocks noGrp="1"/>
          </p:cNvSpPr>
          <p:nvPr>
            <p:ph type="sldNum" sz="quarter" idx="12"/>
          </p:nvPr>
        </p:nvSpPr>
        <p:spPr/>
        <p:txBody>
          <a:bodyPr/>
          <a:lstStyle/>
          <a:p>
            <a:fld id="{323594FA-E141-4234-AE05-360401972BE7}" type="slidenum">
              <a:rPr lang="en-US" altLang="en-US" smtClean="0"/>
              <a:pPr/>
              <a:t>28</a:t>
            </a:fld>
            <a:endParaRPr lang="en-US" altLang="en-US" dirty="0"/>
          </a:p>
        </p:txBody>
      </p:sp>
    </p:spTree>
    <p:extLst>
      <p:ext uri="{BB962C8B-B14F-4D97-AF65-F5344CB8AC3E}">
        <p14:creationId xmlns:p14="http://schemas.microsoft.com/office/powerpoint/2010/main" val="293759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p:txBody>
          <a:bodyPr/>
          <a:lstStyle/>
          <a:p>
            <a:r>
              <a:rPr lang="en-US" dirty="0"/>
              <a:t>After the project topic is selected, identify the key related works (1-3 papers)</a:t>
            </a:r>
          </a:p>
          <a:p>
            <a:endParaRPr lang="en-US" dirty="0"/>
          </a:p>
          <a:p>
            <a:r>
              <a:rPr lang="en-US" dirty="0"/>
              <a:t>Signup for the day to present your related work (25-30 minutes)</a:t>
            </a:r>
          </a:p>
          <a:p>
            <a:endParaRPr lang="en-US" dirty="0"/>
          </a:p>
          <a:p>
            <a:r>
              <a:rPr lang="en-US" dirty="0"/>
              <a:t>The exact schedule of the talks will be posted after project groups are formed</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29</a:t>
            </a:fld>
            <a:endParaRPr lang="en-US" altLang="en-US" dirty="0"/>
          </a:p>
        </p:txBody>
      </p:sp>
    </p:spTree>
    <p:extLst>
      <p:ext uri="{BB962C8B-B14F-4D97-AF65-F5344CB8AC3E}">
        <p14:creationId xmlns:p14="http://schemas.microsoft.com/office/powerpoint/2010/main" val="3157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What to Cover</a:t>
            </a:r>
          </a:p>
        </p:txBody>
      </p:sp>
      <p:sp>
        <p:nvSpPr>
          <p:cNvPr id="3" name="Content Placeholder 2"/>
          <p:cNvSpPr>
            <a:spLocks noGrp="1"/>
          </p:cNvSpPr>
          <p:nvPr>
            <p:ph idx="1"/>
          </p:nvPr>
        </p:nvSpPr>
        <p:spPr>
          <a:xfrm>
            <a:off x="381000" y="1295400"/>
            <a:ext cx="8229600" cy="4525963"/>
          </a:xfrm>
        </p:spPr>
        <p:txBody>
          <a:bodyPr>
            <a:normAutofit lnSpcReduction="10000"/>
          </a:bodyPr>
          <a:lstStyle/>
          <a:p>
            <a:r>
              <a:rPr lang="en-US" sz="2400" b="1" dirty="0"/>
              <a:t>Summary of the Work</a:t>
            </a:r>
          </a:p>
          <a:p>
            <a:pPr lvl="1"/>
            <a:r>
              <a:rPr lang="en-US" sz="2400" dirty="0"/>
              <a:t>Problem, key ideas or insights, detailed mechanisms, and results</a:t>
            </a:r>
          </a:p>
          <a:p>
            <a:r>
              <a:rPr lang="en-US" sz="2400" b="1" dirty="0"/>
              <a:t>Strengths and Weaknesses</a:t>
            </a:r>
          </a:p>
          <a:p>
            <a:pPr lvl="1"/>
            <a:r>
              <a:rPr lang="en-US" sz="2400" dirty="0"/>
              <a:t>Detailed discussion on both sides</a:t>
            </a:r>
          </a:p>
          <a:p>
            <a:r>
              <a:rPr lang="en-US" sz="2400" b="1" dirty="0"/>
              <a:t>Discussion</a:t>
            </a:r>
          </a:p>
          <a:p>
            <a:pPr lvl="1"/>
            <a:r>
              <a:rPr lang="en-US" sz="2400" dirty="0"/>
              <a:t>Future research directions</a:t>
            </a:r>
          </a:p>
          <a:p>
            <a:pPr lvl="1"/>
            <a:r>
              <a:rPr lang="en-US" sz="2400" dirty="0"/>
              <a:t>Alternative ways of solving the problem</a:t>
            </a:r>
          </a:p>
          <a:p>
            <a:pPr lvl="1"/>
            <a:r>
              <a:rPr lang="en-US" sz="2400" dirty="0"/>
              <a:t>Importance of the problem</a:t>
            </a:r>
          </a:p>
          <a:p>
            <a:pPr lvl="1"/>
            <a:r>
              <a:rPr lang="en-US" sz="2400" dirty="0"/>
              <a:t>Anything interesting about the research direction</a:t>
            </a:r>
          </a:p>
          <a:p>
            <a:pPr lvl="1"/>
            <a:r>
              <a:rPr lang="en-US" sz="2400" dirty="0"/>
              <a:t>What did you like? What did you not like?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30</a:t>
            </a:fld>
            <a:endParaRPr lang="en-US" altLang="en-US" dirty="0"/>
          </a:p>
        </p:txBody>
      </p:sp>
    </p:spTree>
    <p:extLst>
      <p:ext uri="{BB962C8B-B14F-4D97-AF65-F5344CB8AC3E}">
        <p14:creationId xmlns:p14="http://schemas.microsoft.com/office/powerpoint/2010/main" val="386178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Why Computer Architecture Matters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2018</a:t>
            </a:r>
            <a:endParaRPr lang="en-CA" dirty="0">
              <a:solidFill>
                <a:schemeClr val="tx1"/>
              </a:solidFill>
            </a:endParaRPr>
          </a:p>
        </p:txBody>
      </p:sp>
    </p:spTree>
    <p:extLst>
      <p:ext uri="{BB962C8B-B14F-4D97-AF65-F5344CB8AC3E}">
        <p14:creationId xmlns:p14="http://schemas.microsoft.com/office/powerpoint/2010/main" val="259334776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32</a:t>
            </a:fld>
            <a:endParaRPr lang="en-US"/>
          </a:p>
        </p:txBody>
      </p:sp>
      <p:grpSp>
        <p:nvGrpSpPr>
          <p:cNvPr id="11" name="Group 10"/>
          <p:cNvGrpSpPr/>
          <p:nvPr/>
        </p:nvGrpSpPr>
        <p:grpSpPr>
          <a:xfrm>
            <a:off x="582477" y="4251487"/>
            <a:ext cx="7979046" cy="1639345"/>
            <a:chOff x="855632" y="4251487"/>
            <a:chExt cx="7979046" cy="1639345"/>
          </a:xfrm>
        </p:grpSpPr>
        <p:pic>
          <p:nvPicPr>
            <p:cNvPr id="5" name="Picture 4" descr="iphone5_ios7_large_verge_medium_landscape.jpg"/>
            <p:cNvPicPr>
              <a:picLocks noChangeAspect="1"/>
            </p:cNvPicPr>
            <p:nvPr/>
          </p:nvPicPr>
          <p:blipFill rotWithShape="1">
            <a:blip r:embed="rId3">
              <a:extLst>
                <a:ext uri="{28A0092B-C50C-407E-A947-70E740481C1C}">
                  <a14:useLocalDpi xmlns:a14="http://schemas.microsoft.com/office/drawing/2010/main" val="0"/>
                </a:ext>
              </a:extLst>
            </a:blip>
            <a:srcRect l="4277" t="6318" r="4636" b="6537"/>
            <a:stretch/>
          </p:blipFill>
          <p:spPr>
            <a:xfrm>
              <a:off x="855632" y="4251487"/>
              <a:ext cx="2458815" cy="1639345"/>
            </a:xfrm>
            <a:prstGeom prst="rect">
              <a:avLst/>
            </a:prstGeom>
          </p:spPr>
        </p:pic>
        <p:pic>
          <p:nvPicPr>
            <p:cNvPr id="7" name="Picture 6" descr="samsung-galaxy-gear-watch-3-863x576.jpg"/>
            <p:cNvPicPr>
              <a:picLocks noChangeAspect="1"/>
            </p:cNvPicPr>
            <p:nvPr/>
          </p:nvPicPr>
          <p:blipFill rotWithShape="1">
            <a:blip r:embed="rId4" cstate="print">
              <a:extLst>
                <a:ext uri="{28A0092B-C50C-407E-A947-70E740481C1C}">
                  <a14:useLocalDpi xmlns:a14="http://schemas.microsoft.com/office/drawing/2010/main" val="0"/>
                </a:ext>
              </a:extLst>
            </a:blip>
            <a:srcRect l="35459" t="6805" r="35090" b="5527"/>
            <a:stretch/>
          </p:blipFill>
          <p:spPr>
            <a:xfrm>
              <a:off x="3557625" y="4310652"/>
              <a:ext cx="765566" cy="1521015"/>
            </a:xfrm>
            <a:prstGeom prst="rect">
              <a:avLst/>
            </a:prstGeom>
          </p:spPr>
        </p:pic>
        <p:pic>
          <p:nvPicPr>
            <p:cNvPr id="8" name="Picture 7" descr="bing-logo.png"/>
            <p:cNvPicPr>
              <a:picLocks noChangeAspect="1"/>
            </p:cNvPicPr>
            <p:nvPr/>
          </p:nvPicPr>
          <p:blipFill rotWithShape="1">
            <a:blip r:embed="rId5">
              <a:extLst>
                <a:ext uri="{28A0092B-C50C-407E-A947-70E740481C1C}">
                  <a14:useLocalDpi xmlns:a14="http://schemas.microsoft.com/office/drawing/2010/main" val="0"/>
                </a:ext>
              </a:extLst>
            </a:blip>
            <a:srcRect l="9467" t="31561" r="6084" b="26127"/>
            <a:stretch/>
          </p:blipFill>
          <p:spPr>
            <a:xfrm>
              <a:off x="4701470" y="4571632"/>
              <a:ext cx="2712212" cy="999055"/>
            </a:xfrm>
            <a:prstGeom prst="rect">
              <a:avLst/>
            </a:prstGeom>
          </p:spPr>
        </p:pic>
        <p:pic>
          <p:nvPicPr>
            <p:cNvPr id="10" name="Picture 9" descr="google-map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60340" y="4483990"/>
              <a:ext cx="1174338" cy="1174338"/>
            </a:xfrm>
            <a:prstGeom prst="rect">
              <a:avLst/>
            </a:prstGeom>
          </p:spPr>
        </p:pic>
      </p:grpSp>
      <p:sp>
        <p:nvSpPr>
          <p:cNvPr id="9" name="Title 5"/>
          <p:cNvSpPr txBox="1">
            <a:spLocks/>
          </p:cNvSpPr>
          <p:nvPr/>
        </p:nvSpPr>
        <p:spPr>
          <a:xfrm>
            <a:off x="722313" y="1331176"/>
            <a:ext cx="8030368" cy="211041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800" dirty="0"/>
              <a:t>What has made computing pervasive?</a:t>
            </a:r>
          </a:p>
          <a:p>
            <a:pPr algn="ctr"/>
            <a:r>
              <a:rPr lang="en-US" sz="4800" dirty="0"/>
              <a:t> </a:t>
            </a:r>
          </a:p>
          <a:p>
            <a:pPr algn="ctr"/>
            <a:r>
              <a:rPr lang="en-US" sz="4800" dirty="0"/>
              <a:t>What is the backbone of computing industry?</a:t>
            </a:r>
            <a:endParaRPr lang="en-US" dirty="0"/>
          </a:p>
        </p:txBody>
      </p:sp>
    </p:spTree>
    <p:extLst>
      <p:ext uri="{BB962C8B-B14F-4D97-AF65-F5344CB8AC3E}">
        <p14:creationId xmlns:p14="http://schemas.microsoft.com/office/powerpoint/2010/main" val="344802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33</a:t>
            </a:fld>
            <a:endParaRPr lang="en-US"/>
          </a:p>
        </p:txBody>
      </p:sp>
      <p:pic>
        <p:nvPicPr>
          <p:cNvPr id="5" name="Picture 4" descr="1014744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2711222"/>
            <a:ext cx="3802679" cy="2765269"/>
          </a:xfrm>
          <a:prstGeom prst="rect">
            <a:avLst/>
          </a:prstGeom>
        </p:spPr>
      </p:pic>
      <p:sp>
        <p:nvSpPr>
          <p:cNvPr id="8" name="Title 5"/>
          <p:cNvSpPr txBox="1">
            <a:spLocks/>
          </p:cNvSpPr>
          <p:nvPr/>
        </p:nvSpPr>
        <p:spPr>
          <a:xfrm>
            <a:off x="4737497" y="1331176"/>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t>Networking</a:t>
            </a:r>
          </a:p>
        </p:txBody>
      </p:sp>
      <p:pic>
        <p:nvPicPr>
          <p:cNvPr id="7" name="Picture 6" descr="125375768818_net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221" y="2826912"/>
            <a:ext cx="3227883" cy="2533888"/>
          </a:xfrm>
          <a:prstGeom prst="rect">
            <a:avLst/>
          </a:prstGeom>
        </p:spPr>
      </p:pic>
      <p:sp>
        <p:nvSpPr>
          <p:cNvPr id="9" name="Title 5"/>
          <p:cNvSpPr txBox="1">
            <a:spLocks/>
          </p:cNvSpPr>
          <p:nvPr/>
        </p:nvSpPr>
        <p:spPr>
          <a:xfrm>
            <a:off x="570951" y="1327590"/>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solidFill>
                  <a:srgbClr val="0033CC"/>
                </a:solidFill>
              </a:rPr>
              <a:t>Programmability</a:t>
            </a:r>
          </a:p>
        </p:txBody>
      </p:sp>
    </p:spTree>
    <p:extLst>
      <p:ext uri="{BB962C8B-B14F-4D97-AF65-F5344CB8AC3E}">
        <p14:creationId xmlns:p14="http://schemas.microsoft.com/office/powerpoint/2010/main" val="198061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E6274D-23B7-8E4D-B11C-FBF76E93AA39}" type="slidenum">
              <a:rPr lang="en-US" smtClean="0"/>
              <a:t>34</a:t>
            </a:fld>
            <a:endParaRPr lang="en-US"/>
          </a:p>
        </p:txBody>
      </p:sp>
      <p:pic>
        <p:nvPicPr>
          <p:cNvPr id="8" name="Picture 7" descr="Von_Neumann_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289" y="2885555"/>
            <a:ext cx="5119423" cy="3470795"/>
          </a:xfrm>
          <a:prstGeom prst="rect">
            <a:avLst/>
          </a:prstGeom>
        </p:spPr>
      </p:pic>
      <p:sp>
        <p:nvSpPr>
          <p:cNvPr id="2" name="TextBox 1"/>
          <p:cNvSpPr txBox="1"/>
          <p:nvPr/>
        </p:nvSpPr>
        <p:spPr>
          <a:xfrm>
            <a:off x="480702" y="1371600"/>
            <a:ext cx="8686799" cy="707886"/>
          </a:xfrm>
          <a:prstGeom prst="rect">
            <a:avLst/>
          </a:prstGeom>
          <a:noFill/>
        </p:spPr>
        <p:txBody>
          <a:bodyPr wrap="square" rtlCol="0">
            <a:spAutoFit/>
          </a:bodyPr>
          <a:lstStyle/>
          <a:p>
            <a:r>
              <a:rPr lang="en-US" dirty="0"/>
              <a:t> </a:t>
            </a:r>
            <a:r>
              <a:rPr lang="en-US" sz="4000" dirty="0">
                <a:latin typeface="+mj-lt"/>
              </a:rPr>
              <a:t>What makes computers programmable?</a:t>
            </a:r>
          </a:p>
        </p:txBody>
      </p:sp>
    </p:spTree>
    <p:extLst>
      <p:ext uri="{BB962C8B-B14F-4D97-AF65-F5344CB8AC3E}">
        <p14:creationId xmlns:p14="http://schemas.microsoft.com/office/powerpoint/2010/main" val="1425977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von Neumann architecture</a:t>
            </a:r>
            <a:br>
              <a:rPr lang="en-US" dirty="0"/>
            </a:br>
            <a:r>
              <a:rPr lang="en-US" sz="2800" dirty="0"/>
              <a:t>General-purpose processors</a:t>
            </a:r>
          </a:p>
        </p:txBody>
      </p:sp>
      <p:sp>
        <p:nvSpPr>
          <p:cNvPr id="3" name="Content Placeholder 2"/>
          <p:cNvSpPr>
            <a:spLocks noGrp="1"/>
          </p:cNvSpPr>
          <p:nvPr>
            <p:ph idx="1"/>
          </p:nvPr>
        </p:nvSpPr>
        <p:spPr/>
        <p:txBody>
          <a:bodyPr>
            <a:normAutofit lnSpcReduction="10000"/>
          </a:bodyPr>
          <a:lstStyle/>
          <a:p>
            <a:r>
              <a:rPr lang="en-US" dirty="0"/>
              <a:t>Components </a:t>
            </a:r>
          </a:p>
          <a:p>
            <a:pPr lvl="1"/>
            <a:r>
              <a:rPr lang="en-US" dirty="0"/>
              <a:t>Memory (RAM)</a:t>
            </a:r>
          </a:p>
          <a:p>
            <a:pPr lvl="1"/>
            <a:r>
              <a:rPr lang="en-US" dirty="0"/>
              <a:t>Central processing </a:t>
            </a:r>
          </a:p>
          <a:p>
            <a:pPr marL="457200" lvl="1" indent="0">
              <a:buNone/>
            </a:pPr>
            <a:r>
              <a:rPr lang="en-US" dirty="0"/>
              <a:t>unit (CPU)</a:t>
            </a:r>
          </a:p>
          <a:p>
            <a:pPr lvl="2"/>
            <a:r>
              <a:rPr lang="en-US" dirty="0"/>
              <a:t>Control unit</a:t>
            </a:r>
          </a:p>
          <a:p>
            <a:pPr lvl="2"/>
            <a:r>
              <a:rPr lang="en-US" dirty="0"/>
              <a:t>Arithmetic logic unit (ALU)</a:t>
            </a:r>
          </a:p>
          <a:p>
            <a:pPr lvl="1"/>
            <a:r>
              <a:rPr lang="en-US" dirty="0"/>
              <a:t>Input/output system</a:t>
            </a:r>
          </a:p>
          <a:p>
            <a:r>
              <a:rPr lang="en-US" dirty="0"/>
              <a:t>Memory stores program and data</a:t>
            </a:r>
          </a:p>
          <a:p>
            <a:r>
              <a:rPr lang="en-US" dirty="0"/>
              <a:t>Program instructions execute sequentially</a:t>
            </a:r>
          </a:p>
        </p:txBody>
      </p:sp>
      <p:sp>
        <p:nvSpPr>
          <p:cNvPr id="4" name="Slide Number Placeholder 3"/>
          <p:cNvSpPr>
            <a:spLocks noGrp="1"/>
          </p:cNvSpPr>
          <p:nvPr>
            <p:ph type="sldNum" sz="quarter" idx="12"/>
          </p:nvPr>
        </p:nvSpPr>
        <p:spPr/>
        <p:txBody>
          <a:bodyPr/>
          <a:lstStyle/>
          <a:p>
            <a:fld id="{43E6274D-23B7-8E4D-B11C-FBF76E93AA39}" type="slidenum">
              <a:rPr lang="en-US" smtClean="0"/>
              <a:t>35</a:t>
            </a:fld>
            <a:endParaRPr lang="en-US"/>
          </a:p>
        </p:txBody>
      </p:sp>
      <p:pic>
        <p:nvPicPr>
          <p:cNvPr id="6" name="Picture 5" descr="1020px-Von_Neumann_Architectur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18" y="1342101"/>
            <a:ext cx="4394622" cy="2541987"/>
          </a:xfrm>
          <a:prstGeom prst="rect">
            <a:avLst/>
          </a:prstGeom>
        </p:spPr>
      </p:pic>
    </p:spTree>
    <p:extLst>
      <p:ext uri="{BB962C8B-B14F-4D97-AF65-F5344CB8AC3E}">
        <p14:creationId xmlns:p14="http://schemas.microsoft.com/office/powerpoint/2010/main" val="202182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Programmability versus Efficiency</a:t>
            </a:r>
          </a:p>
        </p:txBody>
      </p:sp>
      <p:pic>
        <p:nvPicPr>
          <p:cNvPr id="5" name="Content Placeholder 4"/>
          <p:cNvPicPr>
            <a:picLocks noGrp="1" noChangeAspect="1"/>
          </p:cNvPicPr>
          <p:nvPr>
            <p:ph idx="1"/>
          </p:nvPr>
        </p:nvPicPr>
        <p:blipFill>
          <a:blip r:embed="rId2"/>
          <a:srcRect t="-14570" b="-14570"/>
          <a:stretch>
            <a:fillRect/>
          </a:stretch>
        </p:blipFill>
        <p:spPr>
          <a:xfrm>
            <a:off x="457200" y="1569233"/>
            <a:ext cx="8229600" cy="4062056"/>
          </a:xfrm>
        </p:spPr>
      </p:pic>
      <p:sp>
        <p:nvSpPr>
          <p:cNvPr id="4" name="Slide Number Placeholder 3"/>
          <p:cNvSpPr>
            <a:spLocks noGrp="1"/>
          </p:cNvSpPr>
          <p:nvPr>
            <p:ph type="sldNum" sz="quarter" idx="12"/>
          </p:nvPr>
        </p:nvSpPr>
        <p:spPr/>
        <p:txBody>
          <a:bodyPr/>
          <a:lstStyle/>
          <a:p>
            <a:fld id="{43E6274D-23B7-8E4D-B11C-FBF76E93AA39}" type="slidenum">
              <a:rPr lang="en-US" smtClean="0"/>
              <a:t>36</a:t>
            </a:fld>
            <a:endParaRPr lang="en-US"/>
          </a:p>
        </p:txBody>
      </p:sp>
    </p:spTree>
    <p:extLst>
      <p:ext uri="{BB962C8B-B14F-4D97-AF65-F5344CB8AC3E}">
        <p14:creationId xmlns:p14="http://schemas.microsoft.com/office/powerpoint/2010/main" val="259369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37</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Tree>
    <p:extLst>
      <p:ext uri="{BB962C8B-B14F-4D97-AF65-F5344CB8AC3E}">
        <p14:creationId xmlns:p14="http://schemas.microsoft.com/office/powerpoint/2010/main" val="206079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38</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 result for surface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443" y="3966585"/>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39</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457200" y="1614594"/>
            <a:ext cx="8309373" cy="3604237"/>
            <a:chOff x="853485" y="1610409"/>
            <a:chExt cx="8218716"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74137" y="3063074"/>
              <a:ext cx="806632" cy="461665"/>
            </a:xfrm>
            <a:prstGeom prst="rect">
              <a:avLst/>
            </a:prstGeom>
            <a:noFill/>
          </p:spPr>
          <p:txBody>
            <a:bodyPr wrap="none" rtlCol="0">
              <a:spAutoFit/>
            </a:bodyPr>
            <a:lstStyle/>
            <a:p>
              <a:pPr algn="ctr"/>
              <a:r>
                <a:rPr lang="en-US" sz="2400" dirty="0"/>
                <a:t>2017</a:t>
              </a:r>
            </a:p>
          </p:txBody>
        </p:sp>
        <p:pic>
          <p:nvPicPr>
            <p:cNvPr id="13" name="Picture 12" descr="Datapoint2200img.jpg"/>
            <p:cNvPicPr>
              <a:picLocks noChangeAspect="1"/>
            </p:cNvPicPr>
            <p:nvPr/>
          </p:nvPicPr>
          <p:blipFill rotWithShape="1">
            <a:blip r:embed="rId4">
              <a:extLst>
                <a:ext uri="{28A0092B-C50C-407E-A947-70E740481C1C}">
                  <a14:useLocalDpi xmlns:a14="http://schemas.microsoft.com/office/drawing/2010/main" val="0"/>
                </a:ext>
              </a:extLst>
            </a:blip>
            <a:srcRect l="1980" t="2597" r="1778" b="6528"/>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5" cstate="print">
              <a:extLst>
                <a:ext uri="{28A0092B-C50C-407E-A947-70E740481C1C}">
                  <a14:useLocalDpi xmlns:a14="http://schemas.microsoft.com/office/drawing/2010/main" val="0"/>
                </a:ext>
              </a:extLst>
            </a:blip>
            <a:srcRect l="2894" t="2001" r="2929" b="2066"/>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6" cstate="print">
              <a:extLst>
                <a:ext uri="{28A0092B-C50C-407E-A947-70E740481C1C}">
                  <a14:useLocalDpi xmlns:a14="http://schemas.microsoft.com/office/drawing/2010/main" val="0"/>
                </a:ext>
              </a:extLst>
            </a:blip>
            <a:srcRect l="2984" t="462" r="4069" b="4708"/>
            <a:stretch/>
          </p:blipFill>
          <p:spPr>
            <a:xfrm>
              <a:off x="4356255" y="4058844"/>
              <a:ext cx="1507970" cy="1155802"/>
            </a:xfrm>
            <a:prstGeom prst="rect">
              <a:avLst/>
            </a:prstGeom>
          </p:spPr>
        </p:pic>
        <p:sp>
          <p:nvSpPr>
            <p:cNvPr id="25" name="TextBox 24"/>
            <p:cNvSpPr txBox="1"/>
            <p:nvPr/>
          </p:nvSpPr>
          <p:spPr>
            <a:xfrm>
              <a:off x="8616455" y="4029785"/>
              <a:ext cx="455746" cy="1156492"/>
            </a:xfrm>
            <a:prstGeom prst="rect">
              <a:avLst/>
            </a:prstGeom>
            <a:noFill/>
          </p:spPr>
          <p:txBody>
            <a:bodyPr wrap="none" lIns="0" tIns="0" rIns="0" bIns="0" rtlCol="0">
              <a:spAutoFit/>
            </a:bodyPr>
            <a:lstStyle/>
            <a:p>
              <a:r>
                <a:rPr lang="en-US" sz="8000" dirty="0">
                  <a:solidFill>
                    <a:schemeClr val="accent1"/>
                  </a:solidFill>
                </a:rPr>
                <a:t>?</a:t>
              </a:r>
            </a:p>
          </p:txBody>
        </p:sp>
        <p:pic>
          <p:nvPicPr>
            <p:cNvPr id="8" name="Picture 7"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8"/>
          <a:stretch>
            <a:fillRect/>
          </a:stretch>
        </p:blipFill>
        <p:spPr>
          <a:xfrm>
            <a:off x="7451159" y="4096059"/>
            <a:ext cx="619388" cy="1032313"/>
          </a:xfrm>
          <a:prstGeom prst="rect">
            <a:avLst/>
          </a:prstGeom>
        </p:spPr>
      </p:pic>
      <p:sp>
        <p:nvSpPr>
          <p:cNvPr id="2" name="Rectangle 1">
            <a:extLst>
              <a:ext uri="{FF2B5EF4-FFF2-40B4-BE49-F238E27FC236}">
                <a16:creationId xmlns:a16="http://schemas.microsoft.com/office/drawing/2014/main" id="{2CB25679-3AE5-4D7E-B8E0-E7BA6EB40B8F}"/>
              </a:ext>
            </a:extLst>
          </p:cNvPr>
          <p:cNvSpPr/>
          <p:nvPr/>
        </p:nvSpPr>
        <p:spPr>
          <a:xfrm>
            <a:off x="228600" y="3899926"/>
            <a:ext cx="8763000" cy="23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a:t>
            </a:r>
          </a:p>
          <a:p>
            <a:pPr algn="l"/>
            <a:r>
              <a:rPr lang="en-US" sz="2000" dirty="0">
                <a:solidFill>
                  <a:schemeClr val="tx1"/>
                </a:solidFill>
              </a:rPr>
              <a:t>PhD from Carnegie Mellon</a:t>
            </a:r>
          </a:p>
          <a:p>
            <a:pPr algn="l"/>
            <a:r>
              <a:rPr lang="en-US" sz="2000" dirty="0">
                <a:solidFill>
                  <a:schemeClr val="tx1"/>
                </a:solidFill>
              </a:rPr>
              <a:t>Worked at Microsoft Research, </a:t>
            </a:r>
            <a:r>
              <a:rPr lang="en-US" sz="2000" dirty="0" err="1">
                <a:solidFill>
                  <a:schemeClr val="tx1"/>
                </a:solidFill>
              </a:rPr>
              <a:t>Nvidia</a:t>
            </a:r>
            <a:r>
              <a:rPr lang="en-US" sz="2000" dirty="0">
                <a:solidFill>
                  <a:schemeClr val="tx1"/>
                </a:solidFill>
              </a:rPr>
              <a:t>, IBM</a:t>
            </a:r>
          </a:p>
          <a:p>
            <a:pPr algn="l"/>
            <a:r>
              <a:rPr lang="en-US" sz="2000" dirty="0">
                <a:solidFill>
                  <a:schemeClr val="tx1"/>
                </a:solidFill>
              </a:rPr>
              <a:t>Research interests: computer architecture,  systems, machine learning, compilers, hardware acceleration, bioinformatics</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40</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41</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extLst/>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42</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5"/>
          <p:cNvSpPr txBox="1">
            <a:spLocks/>
          </p:cNvSpPr>
          <p:nvPr/>
        </p:nvSpPr>
        <p:spPr>
          <a:xfrm>
            <a:off x="457200" y="2172728"/>
            <a:ext cx="8229600" cy="4487982"/>
          </a:xfrm>
          <a:prstGeom prst="rect">
            <a:avLst/>
          </a:prstGeom>
          <a:ln w="19050" cmpd="sng">
            <a:noFill/>
          </a:ln>
        </p:spPr>
        <p:txBody>
          <a:bodyPr vert="horz" lIns="91440" tIns="45720" rIns="91440" bIns="45720" rtlCol="0">
            <a:normAutofit/>
          </a:bodyPr>
          <a:lstStyle>
            <a:lvl1pPr marL="342900" indent="-342900" algn="l" defTabSz="457200" rtl="0" eaLnBrk="1" latinLnBrk="0" hangingPunct="1">
              <a:spcBef>
                <a:spcPts val="1200"/>
              </a:spcBef>
              <a:spcAft>
                <a:spcPts val="0"/>
              </a:spcAft>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endParaRPr lang="en-US" dirty="0"/>
          </a:p>
        </p:txBody>
      </p:sp>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br>
              <a:rPr lang="en-US" dirty="0"/>
            </a:br>
            <a:r>
              <a:rPr lang="en-US" sz="2800" dirty="0"/>
              <a:t>Doubling the transistors;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43</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spTree>
    <p:extLst>
      <p:ext uri="{BB962C8B-B14F-4D97-AF65-F5344CB8AC3E}">
        <p14:creationId xmlns:p14="http://schemas.microsoft.com/office/powerpoint/2010/main" val="25231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par>
                                <p:cTn id="11" presetID="22" presetClass="entr" presetSubtype="8"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left)">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r>
              <a:rPr lang="en-US" dirty="0">
                <a:solidFill>
                  <a:srgbClr val="000000"/>
                </a:solidFill>
              </a:rPr>
              <a:t>broke</a:t>
            </a:r>
            <a:r>
              <a:rPr lang="en-US" dirty="0"/>
              <a:t>: </a:t>
            </a:r>
            <a:br>
              <a:rPr lang="en-US" dirty="0"/>
            </a:br>
            <a:r>
              <a:rPr lang="en-US" sz="2800" dirty="0"/>
              <a:t>Double the transistors; </a:t>
            </a:r>
            <a:r>
              <a:rPr lang="en-US" sz="2800" dirty="0">
                <a:solidFill>
                  <a:srgbClr val="000000"/>
                </a:solidFill>
              </a:rPr>
              <a:t>still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44</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pic>
        <p:nvPicPr>
          <p:cNvPr id="11" name="Picture 10"/>
          <p:cNvPicPr>
            <a:picLocks noChangeAspect="1"/>
          </p:cNvPicPr>
          <p:nvPr/>
        </p:nvPicPr>
        <p:blipFill>
          <a:blip r:embed="rId5"/>
          <a:stretch>
            <a:fillRect/>
          </a:stretch>
        </p:blipFill>
        <p:spPr>
          <a:xfrm>
            <a:off x="3746863" y="2869939"/>
            <a:ext cx="723900" cy="622300"/>
          </a:xfrm>
          <a:prstGeom prst="rect">
            <a:avLst/>
          </a:prstGeom>
        </p:spPr>
      </p:pic>
      <p:pic>
        <p:nvPicPr>
          <p:cNvPr id="43" name="Picture 42"/>
          <p:cNvPicPr>
            <a:picLocks noChangeAspect="1"/>
          </p:cNvPicPr>
          <p:nvPr/>
        </p:nvPicPr>
        <p:blipFill>
          <a:blip r:embed="rId5"/>
          <a:stretch>
            <a:fillRect/>
          </a:stretch>
        </p:blipFill>
        <p:spPr>
          <a:xfrm>
            <a:off x="4891451" y="4622307"/>
            <a:ext cx="723900" cy="622300"/>
          </a:xfrm>
          <a:prstGeom prst="rect">
            <a:avLst/>
          </a:prstGeom>
        </p:spPr>
      </p:pic>
      <p:pic>
        <p:nvPicPr>
          <p:cNvPr id="44" name="Picture 43"/>
          <p:cNvPicPr>
            <a:picLocks noChangeAspect="1"/>
          </p:cNvPicPr>
          <p:nvPr/>
        </p:nvPicPr>
        <p:blipFill>
          <a:blip r:embed="rId5"/>
          <a:stretch>
            <a:fillRect/>
          </a:stretch>
        </p:blipFill>
        <p:spPr>
          <a:xfrm>
            <a:off x="4898360" y="5974924"/>
            <a:ext cx="723900" cy="622300"/>
          </a:xfrm>
          <a:prstGeom prst="rect">
            <a:avLst/>
          </a:prstGeom>
        </p:spPr>
      </p:pic>
      <p:pic>
        <p:nvPicPr>
          <p:cNvPr id="45" name="Picture 44"/>
          <p:cNvPicPr>
            <a:picLocks noChangeAspect="1"/>
          </p:cNvPicPr>
          <p:nvPr/>
        </p:nvPicPr>
        <p:blipFill>
          <a:blip r:embed="rId6"/>
          <a:stretch>
            <a:fillRect/>
          </a:stretch>
        </p:blipFill>
        <p:spPr>
          <a:xfrm>
            <a:off x="4850822" y="5122873"/>
            <a:ext cx="819917" cy="795475"/>
          </a:xfrm>
          <a:prstGeom prst="rect">
            <a:avLst/>
          </a:prstGeom>
        </p:spPr>
      </p:pic>
      <p:pic>
        <p:nvPicPr>
          <p:cNvPr id="46" name="Picture 45"/>
          <p:cNvPicPr>
            <a:picLocks noChangeAspect="1"/>
          </p:cNvPicPr>
          <p:nvPr/>
        </p:nvPicPr>
        <p:blipFill>
          <a:blip r:embed="rId5"/>
          <a:stretch>
            <a:fillRect/>
          </a:stretch>
        </p:blipFill>
        <p:spPr>
          <a:xfrm>
            <a:off x="4796937" y="5122873"/>
            <a:ext cx="1085850" cy="933450"/>
          </a:xfrm>
          <a:prstGeom prst="rect">
            <a:avLst/>
          </a:prstGeom>
        </p:spPr>
      </p:pic>
    </p:spTree>
    <p:extLst>
      <p:ext uri="{BB962C8B-B14F-4D97-AF65-F5344CB8AC3E}">
        <p14:creationId xmlns:p14="http://schemas.microsoft.com/office/powerpoint/2010/main" val="31168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Dark silicon</a:t>
            </a:r>
            <a:br>
              <a:rPr lang="en-US" dirty="0"/>
            </a:br>
            <a:r>
              <a:rPr lang="en-US" sz="2800" dirty="0"/>
              <a:t>If you cannot power them, why bother making them?</a:t>
            </a:r>
          </a:p>
        </p:txBody>
      </p:sp>
      <p:sp>
        <p:nvSpPr>
          <p:cNvPr id="4" name="Slide Number Placeholder 3"/>
          <p:cNvSpPr>
            <a:spLocks noGrp="1"/>
          </p:cNvSpPr>
          <p:nvPr>
            <p:ph type="sldNum" sz="quarter" idx="12"/>
          </p:nvPr>
        </p:nvSpPr>
        <p:spPr/>
        <p:txBody>
          <a:bodyPr/>
          <a:lstStyle/>
          <a:p>
            <a:fld id="{43E6274D-23B7-8E4D-B11C-FBF76E93AA39}" type="slidenum">
              <a:rPr lang="en-US" smtClean="0"/>
              <a:t>45</a:t>
            </a:fld>
            <a:endParaRPr lang="en-US"/>
          </a:p>
        </p:txBody>
      </p:sp>
      <p:grpSp>
        <p:nvGrpSpPr>
          <p:cNvPr id="15" name="Group 14"/>
          <p:cNvGrpSpPr/>
          <p:nvPr/>
        </p:nvGrpSpPr>
        <p:grpSpPr>
          <a:xfrm>
            <a:off x="997741" y="2318603"/>
            <a:ext cx="7148518" cy="1062970"/>
            <a:chOff x="751809" y="2318603"/>
            <a:chExt cx="7148518" cy="1062970"/>
          </a:xfrm>
        </p:grpSpPr>
        <p:grpSp>
          <p:nvGrpSpPr>
            <p:cNvPr id="5" name="Group 4"/>
            <p:cNvGrpSpPr/>
            <p:nvPr/>
          </p:nvGrpSpPr>
          <p:grpSpPr>
            <a:xfrm>
              <a:off x="1018165" y="2318603"/>
              <a:ext cx="6882162" cy="461665"/>
              <a:chOff x="689594" y="3887802"/>
              <a:chExt cx="7239727" cy="461665"/>
            </a:xfrm>
          </p:grpSpPr>
          <p:sp>
            <p:nvSpPr>
              <p:cNvPr id="6" name="TextBox 5"/>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7" name="Straight Connector 6"/>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80253"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9" name="Group 8"/>
            <p:cNvGrpSpPr/>
            <p:nvPr/>
          </p:nvGrpSpPr>
          <p:grpSpPr>
            <a:xfrm>
              <a:off x="751809" y="2759273"/>
              <a:ext cx="7148517" cy="461665"/>
              <a:chOff x="435006" y="4501867"/>
              <a:chExt cx="7494315" cy="461665"/>
            </a:xfrm>
          </p:grpSpPr>
          <p:sp>
            <p:nvSpPr>
              <p:cNvPr id="10" name="TextBox 9"/>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11" name="Straight Connector 10"/>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57227"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pic>
          <p:nvPicPr>
            <p:cNvPr id="13" name="Picture 12"/>
            <p:cNvPicPr>
              <a:picLocks noChangeAspect="1"/>
            </p:cNvPicPr>
            <p:nvPr/>
          </p:nvPicPr>
          <p:blipFill>
            <a:blip r:embed="rId3"/>
            <a:stretch>
              <a:fillRect/>
            </a:stretch>
          </p:blipFill>
          <p:spPr>
            <a:xfrm>
              <a:off x="3939035" y="2759273"/>
              <a:ext cx="723900" cy="622300"/>
            </a:xfrm>
            <a:prstGeom prst="rect">
              <a:avLst/>
            </a:prstGeom>
          </p:spPr>
        </p:pic>
      </p:grpSp>
      <p:sp>
        <p:nvSpPr>
          <p:cNvPr id="16" name="Down Arrow 15"/>
          <p:cNvSpPr/>
          <p:nvPr/>
        </p:nvSpPr>
        <p:spPr>
          <a:xfrm>
            <a:off x="4368265" y="3375817"/>
            <a:ext cx="407470" cy="847754"/>
          </a:xfrm>
          <a:prstGeom prst="downArrow">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TextBox 16"/>
          <p:cNvSpPr txBox="1"/>
          <p:nvPr/>
        </p:nvSpPr>
        <p:spPr>
          <a:xfrm>
            <a:off x="457200" y="4667026"/>
            <a:ext cx="8229600" cy="1754326"/>
          </a:xfrm>
          <a:prstGeom prst="rect">
            <a:avLst/>
          </a:prstGeom>
          <a:solidFill>
            <a:schemeClr val="bg1"/>
          </a:solidFill>
          <a:ln w="19050" cmpd="sng">
            <a:solidFill>
              <a:schemeClr val="tx1"/>
            </a:solidFill>
          </a:ln>
        </p:spPr>
        <p:txBody>
          <a:bodyPr wrap="square" tIns="228600" rtlCol="0">
            <a:spAutoFit/>
          </a:bodyPr>
          <a:lstStyle/>
          <a:p>
            <a:pPr algn="ctr">
              <a:spcBef>
                <a:spcPts val="600"/>
              </a:spcBef>
            </a:pPr>
            <a:r>
              <a:rPr lang="en-US" sz="3200" dirty="0"/>
              <a:t>Fraction of transistors that need to be</a:t>
            </a:r>
            <a:br>
              <a:rPr lang="en-US" sz="3200" dirty="0"/>
            </a:br>
            <a:r>
              <a:rPr lang="en-US" sz="3200" dirty="0">
                <a:solidFill>
                  <a:srgbClr val="000000"/>
                </a:solidFill>
              </a:rPr>
              <a:t>powered off at all times</a:t>
            </a:r>
            <a:br>
              <a:rPr lang="en-US" sz="3200" dirty="0">
                <a:solidFill>
                  <a:srgbClr val="000000"/>
                </a:solidFill>
              </a:rPr>
            </a:br>
            <a:r>
              <a:rPr lang="en-US" sz="3200" dirty="0"/>
              <a:t>due to power constraints</a:t>
            </a:r>
          </a:p>
        </p:txBody>
      </p:sp>
      <p:sp>
        <p:nvSpPr>
          <p:cNvPr id="14" name="TextBox 13"/>
          <p:cNvSpPr txBox="1"/>
          <p:nvPr/>
        </p:nvSpPr>
        <p:spPr>
          <a:xfrm>
            <a:off x="3383890" y="4223571"/>
            <a:ext cx="2376221" cy="646331"/>
          </a:xfrm>
          <a:prstGeom prst="rect">
            <a:avLst/>
          </a:prstGeom>
          <a:solidFill>
            <a:schemeClr val="bg1"/>
          </a:solidFill>
          <a:ln w="19050" cmpd="sng">
            <a:solidFill>
              <a:schemeClr val="tx1"/>
            </a:solidFill>
          </a:ln>
        </p:spPr>
        <p:txBody>
          <a:bodyPr wrap="none" rtlCol="0">
            <a:spAutoFit/>
          </a:bodyPr>
          <a:lstStyle/>
          <a:p>
            <a:pPr algn="ctr"/>
            <a:r>
              <a:rPr lang="en-US" sz="3600" dirty="0"/>
              <a:t>Dark Silicon</a:t>
            </a:r>
          </a:p>
        </p:txBody>
      </p:sp>
    </p:spTree>
    <p:extLst>
      <p:ext uri="{BB962C8B-B14F-4D97-AF65-F5344CB8AC3E}">
        <p14:creationId xmlns:p14="http://schemas.microsoft.com/office/powerpoint/2010/main" val="124657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46</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Memory/DRAM?</a:t>
            </a:r>
          </a:p>
        </p:txBody>
      </p:sp>
      <p:sp>
        <p:nvSpPr>
          <p:cNvPr id="3" name="Content Placeholder 2"/>
          <p:cNvSpPr>
            <a:spLocks noGrp="1"/>
          </p:cNvSpPr>
          <p:nvPr>
            <p:ph idx="1"/>
          </p:nvPr>
        </p:nvSpPr>
        <p:spPr/>
        <p:txBody>
          <a:bodyPr/>
          <a:lstStyle/>
          <a:p>
            <a:r>
              <a:rPr lang="en-US" dirty="0"/>
              <a:t>Does it also have scaling issues?</a:t>
            </a:r>
          </a:p>
          <a:p>
            <a:endParaRPr lang="en-US" dirty="0"/>
          </a:p>
          <a:p>
            <a:r>
              <a:rPr lang="en-US" dirty="0"/>
              <a:t>What was DRAM trend over the last 30-40 years?</a:t>
            </a:r>
          </a:p>
          <a:p>
            <a:endParaRPr lang="en-US"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47</a:t>
            </a:fld>
            <a:endParaRPr lang="en-US" altLang="en-US" dirty="0"/>
          </a:p>
        </p:txBody>
      </p:sp>
    </p:spTree>
    <p:extLst>
      <p:ext uri="{BB962C8B-B14F-4D97-AF65-F5344CB8AC3E}">
        <p14:creationId xmlns:p14="http://schemas.microsoft.com/office/powerpoint/2010/main" val="4128770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p:nvPr/>
        </p:nvSpPr>
        <p:spPr>
          <a:xfrm>
            <a:off x="1" y="1447800"/>
            <a:ext cx="9144000" cy="33528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b="1" dirty="0"/>
              <a:t>DRAM Scaling Challenge</a:t>
            </a:r>
          </a:p>
        </p:txBody>
      </p:sp>
      <p:grpSp>
        <p:nvGrpSpPr>
          <p:cNvPr id="5" name="Group 4"/>
          <p:cNvGrpSpPr/>
          <p:nvPr/>
        </p:nvGrpSpPr>
        <p:grpSpPr>
          <a:xfrm>
            <a:off x="276298" y="1600200"/>
            <a:ext cx="3273181" cy="2582606"/>
            <a:chOff x="428328" y="2110982"/>
            <a:chExt cx="3273181" cy="2582606"/>
          </a:xfrm>
        </p:grpSpPr>
        <p:cxnSp>
          <p:nvCxnSpPr>
            <p:cNvPr id="6" name="Straight Connector 5"/>
            <p:cNvCxnSpPr/>
            <p:nvPr/>
          </p:nvCxnSpPr>
          <p:spPr>
            <a:xfrm>
              <a:off x="3331890" y="2135878"/>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04366" y="2129654"/>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76842" y="2123430"/>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9881" y="4281301"/>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73" y="3690373"/>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449318" y="2117206"/>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2657" y="2110982"/>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9848" y="2495297"/>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8328" y="3090309"/>
              <a:ext cx="325162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34160" y="2226069"/>
              <a:ext cx="3067764" cy="525790"/>
              <a:chOff x="534160" y="2226069"/>
              <a:chExt cx="3067764" cy="525790"/>
            </a:xfrm>
          </p:grpSpPr>
          <p:sp>
            <p:nvSpPr>
              <p:cNvPr id="34" name="Oval 33"/>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058623"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541777" y="2821081"/>
              <a:ext cx="3058627" cy="525790"/>
              <a:chOff x="534160" y="2226069"/>
              <a:chExt cx="3058627" cy="525790"/>
            </a:xfrm>
          </p:grpSpPr>
          <p:sp>
            <p:nvSpPr>
              <p:cNvPr id="29" name="Oval 28"/>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2425223"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3049486"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38848" y="3430281"/>
              <a:ext cx="3067764" cy="525790"/>
              <a:chOff x="543297" y="2226069"/>
              <a:chExt cx="3067764" cy="525790"/>
            </a:xfrm>
          </p:grpSpPr>
          <p:sp>
            <p:nvSpPr>
              <p:cNvPr id="24" name="Oval 23"/>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535919" y="4030345"/>
              <a:ext cx="3067764" cy="525790"/>
              <a:chOff x="543297" y="2226069"/>
              <a:chExt cx="3067764" cy="525790"/>
            </a:xfrm>
          </p:grpSpPr>
          <p:sp>
            <p:nvSpPr>
              <p:cNvPr id="19" name="Oval 18"/>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185834"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443497"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9" name="Group 38"/>
          <p:cNvGrpSpPr>
            <a:grpSpLocks noChangeAspect="1"/>
          </p:cNvGrpSpPr>
          <p:nvPr/>
        </p:nvGrpSpPr>
        <p:grpSpPr>
          <a:xfrm>
            <a:off x="5634096" y="1752600"/>
            <a:ext cx="3165456" cy="2357052"/>
            <a:chOff x="3454955" y="2670363"/>
            <a:chExt cx="2434972" cy="1813117"/>
          </a:xfrm>
          <a:solidFill>
            <a:srgbClr val="10253F"/>
          </a:solidFill>
        </p:grpSpPr>
        <p:grpSp>
          <p:nvGrpSpPr>
            <p:cNvPr id="40" name="Group 39"/>
            <p:cNvGrpSpPr>
              <a:grpSpLocks noChangeAspect="1"/>
            </p:cNvGrpSpPr>
            <p:nvPr/>
          </p:nvGrpSpPr>
          <p:grpSpPr>
            <a:xfrm>
              <a:off x="3454955" y="2670363"/>
              <a:ext cx="1233724" cy="929423"/>
              <a:chOff x="428328" y="2110982"/>
              <a:chExt cx="3273181" cy="2582606"/>
            </a:xfrm>
            <a:grpFill/>
          </p:grpSpPr>
          <p:cxnSp>
            <p:nvCxnSpPr>
              <p:cNvPr id="143" name="Straight Connector 14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534160" y="2226069"/>
                <a:ext cx="3067764" cy="525790"/>
                <a:chOff x="534160" y="2226069"/>
                <a:chExt cx="3067764" cy="525790"/>
              </a:xfrm>
              <a:grpFill/>
            </p:grpSpPr>
            <p:sp>
              <p:nvSpPr>
                <p:cNvPr id="171" name="Oval 17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41777" y="2821081"/>
                <a:ext cx="3058627" cy="525790"/>
                <a:chOff x="534160" y="2226069"/>
                <a:chExt cx="3058627" cy="525790"/>
              </a:xfrm>
              <a:grpFill/>
            </p:grpSpPr>
            <p:sp>
              <p:nvSpPr>
                <p:cNvPr id="166" name="Oval 16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4" name="Group 153"/>
              <p:cNvGrpSpPr/>
              <p:nvPr/>
            </p:nvGrpSpPr>
            <p:grpSpPr>
              <a:xfrm>
                <a:off x="538848" y="3430281"/>
                <a:ext cx="3067764" cy="525790"/>
                <a:chOff x="543297" y="2226069"/>
                <a:chExt cx="3067764" cy="525790"/>
              </a:xfrm>
              <a:grpFill/>
            </p:grpSpPr>
            <p:sp>
              <p:nvSpPr>
                <p:cNvPr id="161" name="Oval 16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5" name="Group 154"/>
              <p:cNvGrpSpPr/>
              <p:nvPr/>
            </p:nvGrpSpPr>
            <p:grpSpPr>
              <a:xfrm>
                <a:off x="535919" y="4030345"/>
                <a:ext cx="3067764" cy="525790"/>
                <a:chOff x="543297" y="2226069"/>
                <a:chExt cx="3067764" cy="525790"/>
              </a:xfrm>
              <a:grpFill/>
            </p:grpSpPr>
            <p:sp>
              <p:nvSpPr>
                <p:cNvPr id="156" name="Oval 15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1" name="Group 40"/>
            <p:cNvGrpSpPr>
              <a:grpSpLocks noChangeAspect="1"/>
            </p:cNvGrpSpPr>
            <p:nvPr/>
          </p:nvGrpSpPr>
          <p:grpSpPr>
            <a:xfrm>
              <a:off x="3457947" y="3551049"/>
              <a:ext cx="1233724" cy="929423"/>
              <a:chOff x="428328" y="2110982"/>
              <a:chExt cx="3273181" cy="2582606"/>
            </a:xfrm>
            <a:grpFill/>
          </p:grpSpPr>
          <p:cxnSp>
            <p:nvCxnSpPr>
              <p:cNvPr id="110" name="Straight Connector 109"/>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534160" y="2226069"/>
                <a:ext cx="3067764" cy="525790"/>
                <a:chOff x="534160" y="2226069"/>
                <a:chExt cx="3067764" cy="525790"/>
              </a:xfrm>
              <a:grpFill/>
            </p:grpSpPr>
            <p:sp>
              <p:nvSpPr>
                <p:cNvPr id="138" name="Oval 13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41777" y="2821081"/>
                <a:ext cx="3058627" cy="525790"/>
                <a:chOff x="534160" y="2226069"/>
                <a:chExt cx="3058627" cy="525790"/>
              </a:xfrm>
              <a:grpFill/>
            </p:grpSpPr>
            <p:sp>
              <p:nvSpPr>
                <p:cNvPr id="133" name="Oval 13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1" name="Group 120"/>
              <p:cNvGrpSpPr/>
              <p:nvPr/>
            </p:nvGrpSpPr>
            <p:grpSpPr>
              <a:xfrm>
                <a:off x="538848" y="3430281"/>
                <a:ext cx="3067764" cy="525790"/>
                <a:chOff x="543297" y="2226069"/>
                <a:chExt cx="3067764" cy="525790"/>
              </a:xfrm>
              <a:grpFill/>
            </p:grpSpPr>
            <p:sp>
              <p:nvSpPr>
                <p:cNvPr id="128" name="Oval 12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2" name="Group 121"/>
              <p:cNvGrpSpPr/>
              <p:nvPr/>
            </p:nvGrpSpPr>
            <p:grpSpPr>
              <a:xfrm>
                <a:off x="535919" y="4030345"/>
                <a:ext cx="3067764" cy="525790"/>
                <a:chOff x="543297" y="2226069"/>
                <a:chExt cx="3067764" cy="525790"/>
              </a:xfrm>
              <a:grpFill/>
            </p:grpSpPr>
            <p:sp>
              <p:nvSpPr>
                <p:cNvPr id="123" name="Oval 12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2" name="Group 41"/>
            <p:cNvGrpSpPr>
              <a:grpSpLocks noChangeAspect="1"/>
            </p:cNvGrpSpPr>
            <p:nvPr/>
          </p:nvGrpSpPr>
          <p:grpSpPr>
            <a:xfrm>
              <a:off x="4653211" y="2673371"/>
              <a:ext cx="1233724" cy="929423"/>
              <a:chOff x="428328" y="2110982"/>
              <a:chExt cx="3273181" cy="2582606"/>
            </a:xfrm>
            <a:grpFill/>
          </p:grpSpPr>
          <p:cxnSp>
            <p:nvCxnSpPr>
              <p:cNvPr id="77" name="Straight Connector 7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534160" y="2226069"/>
                <a:ext cx="3067764" cy="525790"/>
                <a:chOff x="534160" y="2226069"/>
                <a:chExt cx="3067764" cy="525790"/>
              </a:xfrm>
              <a:grpFill/>
            </p:grpSpPr>
            <p:sp>
              <p:nvSpPr>
                <p:cNvPr id="105" name="Oval 10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541777" y="2821081"/>
                <a:ext cx="3058627" cy="525790"/>
                <a:chOff x="534160" y="2226069"/>
                <a:chExt cx="3058627" cy="525790"/>
              </a:xfrm>
              <a:grpFill/>
            </p:grpSpPr>
            <p:sp>
              <p:nvSpPr>
                <p:cNvPr id="100" name="Oval 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538848" y="3430281"/>
                <a:ext cx="3067764" cy="525790"/>
                <a:chOff x="543297" y="2226069"/>
                <a:chExt cx="3067764" cy="525790"/>
              </a:xfrm>
              <a:grpFill/>
            </p:grpSpPr>
            <p:sp>
              <p:nvSpPr>
                <p:cNvPr id="95" name="Oval 9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9" name="Group 88"/>
              <p:cNvGrpSpPr/>
              <p:nvPr/>
            </p:nvGrpSpPr>
            <p:grpSpPr>
              <a:xfrm>
                <a:off x="535919" y="4030345"/>
                <a:ext cx="3067764" cy="525790"/>
                <a:chOff x="543297" y="2226069"/>
                <a:chExt cx="3067764" cy="525790"/>
              </a:xfrm>
              <a:grpFill/>
            </p:grpSpPr>
            <p:sp>
              <p:nvSpPr>
                <p:cNvPr id="90" name="Oval 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3" name="Group 42"/>
            <p:cNvGrpSpPr>
              <a:grpSpLocks noChangeAspect="1"/>
            </p:cNvGrpSpPr>
            <p:nvPr/>
          </p:nvGrpSpPr>
          <p:grpSpPr>
            <a:xfrm>
              <a:off x="4656203" y="3554057"/>
              <a:ext cx="1233724" cy="929423"/>
              <a:chOff x="428328" y="2110982"/>
              <a:chExt cx="3273181" cy="2582606"/>
            </a:xfrm>
            <a:grpFill/>
          </p:grpSpPr>
          <p:cxnSp>
            <p:nvCxnSpPr>
              <p:cNvPr id="44" name="Straight Connector 4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34160" y="2226069"/>
                <a:ext cx="3067764" cy="525790"/>
                <a:chOff x="534160" y="2226069"/>
                <a:chExt cx="3067764" cy="525790"/>
              </a:xfrm>
              <a:grpFill/>
            </p:grpSpPr>
            <p:sp>
              <p:nvSpPr>
                <p:cNvPr id="72" name="Oval 7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541777" y="2821081"/>
                <a:ext cx="3058627" cy="525790"/>
                <a:chOff x="534160" y="2226069"/>
                <a:chExt cx="3058627" cy="525790"/>
              </a:xfrm>
              <a:grpFill/>
            </p:grpSpPr>
            <p:sp>
              <p:nvSpPr>
                <p:cNvPr id="67" name="Oval 6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538848" y="3430281"/>
                <a:ext cx="3067764" cy="525790"/>
                <a:chOff x="543297" y="2226069"/>
                <a:chExt cx="3067764" cy="525790"/>
              </a:xfrm>
              <a:grpFill/>
            </p:grpSpPr>
            <p:sp>
              <p:nvSpPr>
                <p:cNvPr id="62" name="Oval 6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535919" y="4030345"/>
                <a:ext cx="3067764" cy="525790"/>
                <a:chOff x="543297" y="2226069"/>
                <a:chExt cx="3067764" cy="525790"/>
              </a:xfrm>
              <a:grpFill/>
            </p:grpSpPr>
            <p:sp>
              <p:nvSpPr>
                <p:cNvPr id="57" name="Oval 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176" name="Right Arrow 175"/>
          <p:cNvSpPr>
            <a:spLocks noChangeAspect="1"/>
          </p:cNvSpPr>
          <p:nvPr/>
        </p:nvSpPr>
        <p:spPr>
          <a:xfrm>
            <a:off x="3810000" y="2931587"/>
            <a:ext cx="1643399"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TextBox 176"/>
          <p:cNvSpPr txBox="1"/>
          <p:nvPr/>
        </p:nvSpPr>
        <p:spPr>
          <a:xfrm>
            <a:off x="3581400" y="2254681"/>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sp>
        <p:nvSpPr>
          <p:cNvPr id="178" name="TextBox 177"/>
          <p:cNvSpPr txBox="1"/>
          <p:nvPr/>
        </p:nvSpPr>
        <p:spPr>
          <a:xfrm>
            <a:off x="990600" y="4124980"/>
            <a:ext cx="1916210" cy="523220"/>
          </a:xfrm>
          <a:prstGeom prst="rect">
            <a:avLst/>
          </a:prstGeom>
          <a:noFill/>
        </p:spPr>
        <p:txBody>
          <a:bodyPr wrap="none" rtlCol="0">
            <a:spAutoFit/>
          </a:bodyPr>
          <a:lstStyle/>
          <a:p>
            <a:r>
              <a:rPr lang="en-US" sz="2800" b="1" dirty="0"/>
              <a:t>DRAM Cells</a:t>
            </a:r>
          </a:p>
        </p:txBody>
      </p:sp>
      <p:sp>
        <p:nvSpPr>
          <p:cNvPr id="179" name="TextBox 178"/>
          <p:cNvSpPr txBox="1"/>
          <p:nvPr/>
        </p:nvSpPr>
        <p:spPr>
          <a:xfrm>
            <a:off x="6313390" y="4114800"/>
            <a:ext cx="1916210" cy="523220"/>
          </a:xfrm>
          <a:prstGeom prst="rect">
            <a:avLst/>
          </a:prstGeom>
          <a:noFill/>
        </p:spPr>
        <p:txBody>
          <a:bodyPr wrap="none" rtlCol="0">
            <a:spAutoFit/>
          </a:bodyPr>
          <a:lstStyle/>
          <a:p>
            <a:r>
              <a:rPr lang="en-US" sz="2800" b="1" dirty="0"/>
              <a:t>DRAM Cells</a:t>
            </a:r>
          </a:p>
        </p:txBody>
      </p:sp>
      <p:sp>
        <p:nvSpPr>
          <p:cNvPr id="180" name="Rounded Rectangle 179"/>
          <p:cNvSpPr/>
          <p:nvPr/>
        </p:nvSpPr>
        <p:spPr>
          <a:xfrm>
            <a:off x="0" y="49530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enabled high capacity </a:t>
            </a:r>
          </a:p>
        </p:txBody>
      </p:sp>
      <p:sp>
        <p:nvSpPr>
          <p:cNvPr id="3" name="Slide Number Placeholder 2"/>
          <p:cNvSpPr>
            <a:spLocks noGrp="1"/>
          </p:cNvSpPr>
          <p:nvPr>
            <p:ph type="sldNum" sz="quarter" idx="12"/>
          </p:nvPr>
        </p:nvSpPr>
        <p:spPr/>
        <p:txBody>
          <a:bodyPr/>
          <a:lstStyle/>
          <a:p>
            <a:fld id="{B214129B-1065-CF48-BC17-FABE13E4D917}" type="slidenum">
              <a:rPr lang="en-US" smtClean="0"/>
              <a:t>48</a:t>
            </a:fld>
            <a:endParaRPr lang="en-US" dirty="0"/>
          </a:p>
        </p:txBody>
      </p:sp>
    </p:spTree>
    <p:extLst>
      <p:ext uri="{BB962C8B-B14F-4D97-AF65-F5344CB8AC3E}">
        <p14:creationId xmlns:p14="http://schemas.microsoft.com/office/powerpoint/2010/main" val="28068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76" grpId="0" animBg="1"/>
      <p:bldP spid="177" grpId="0"/>
      <p:bldP spid="178" grpId="0"/>
      <p:bldP spid="179" grpId="0"/>
      <p:bldP spid="18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990600"/>
            <a:ext cx="9144000" cy="44196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152400"/>
            <a:ext cx="8229600" cy="1143000"/>
          </a:xfrm>
        </p:spPr>
        <p:txBody>
          <a:bodyPr/>
          <a:lstStyle/>
          <a:p>
            <a:r>
              <a:rPr lang="en-US" b="1" dirty="0"/>
              <a:t>DRAM Scaling Trend </a:t>
            </a:r>
          </a:p>
        </p:txBody>
      </p:sp>
      <p:graphicFrame>
        <p:nvGraphicFramePr>
          <p:cNvPr id="5" name="Content Placeholder 4"/>
          <p:cNvGraphicFramePr>
            <a:graphicFrameLocks noGrp="1"/>
          </p:cNvGraphicFramePr>
          <p:nvPr>
            <p:ph idx="1"/>
            <p:extLst/>
          </p:nvPr>
        </p:nvGraphicFramePr>
        <p:xfrm>
          <a:off x="457200" y="990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a:off x="1371600" y="1676400"/>
            <a:ext cx="6705600" cy="1143000"/>
          </a:xfrm>
          <a:prstGeom prst="rightArrow">
            <a:avLst/>
          </a:prstGeom>
          <a:solidFill>
            <a:srgbClr val="800000">
              <a:alpha val="80000"/>
            </a:srgbClr>
          </a:solidFill>
          <a:ln>
            <a:noFill/>
          </a:ln>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2X/1.5 YEARS</a:t>
            </a:r>
          </a:p>
        </p:txBody>
      </p:sp>
      <p:sp>
        <p:nvSpPr>
          <p:cNvPr id="14" name="Right Arrow 13"/>
          <p:cNvSpPr/>
          <p:nvPr/>
        </p:nvSpPr>
        <p:spPr>
          <a:xfrm>
            <a:off x="4495800" y="1676400"/>
            <a:ext cx="4191000" cy="1143000"/>
          </a:xfrm>
          <a:prstGeom prst="rightArrow">
            <a:avLst/>
          </a:prstGeom>
          <a:solidFill>
            <a:srgbClr val="800000">
              <a:alpha val="72000"/>
            </a:srgbClr>
          </a:solidFill>
          <a:ln>
            <a:no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2X/3 YEARS</a:t>
            </a:r>
          </a:p>
        </p:txBody>
      </p:sp>
      <p:sp>
        <p:nvSpPr>
          <p:cNvPr id="3" name="TextBox 2"/>
          <p:cNvSpPr txBox="1"/>
          <p:nvPr/>
        </p:nvSpPr>
        <p:spPr>
          <a:xfrm>
            <a:off x="0" y="6356350"/>
            <a:ext cx="9144000" cy="369332"/>
          </a:xfrm>
          <a:prstGeom prst="rect">
            <a:avLst/>
          </a:prstGeom>
          <a:noFill/>
        </p:spPr>
        <p:txBody>
          <a:bodyPr wrap="square" rtlCol="0">
            <a:spAutoFit/>
          </a:bodyPr>
          <a:lstStyle/>
          <a:p>
            <a:pPr algn="ctr"/>
            <a:r>
              <a:rPr lang="en-US" dirty="0"/>
              <a:t>Source: Flash Memory Summit 2013, Memcon 2014</a:t>
            </a:r>
          </a:p>
        </p:txBody>
      </p:sp>
      <p:sp>
        <p:nvSpPr>
          <p:cNvPr id="8" name="Rounded Rectangle 7"/>
          <p:cNvSpPr/>
          <p:nvPr/>
        </p:nvSpPr>
        <p:spPr>
          <a:xfrm>
            <a:off x="0" y="54102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is getting difficult</a:t>
            </a:r>
          </a:p>
        </p:txBody>
      </p:sp>
      <p:sp>
        <p:nvSpPr>
          <p:cNvPr id="6" name="Slide Number Placeholder 5"/>
          <p:cNvSpPr>
            <a:spLocks noGrp="1"/>
          </p:cNvSpPr>
          <p:nvPr>
            <p:ph type="sldNum" sz="quarter" idx="12"/>
          </p:nvPr>
        </p:nvSpPr>
        <p:spPr/>
        <p:txBody>
          <a:bodyPr/>
          <a:lstStyle/>
          <a:p>
            <a:fld id="{B214129B-1065-CF48-BC17-FABE13E4D917}" type="slidenum">
              <a:rPr lang="en-US" smtClean="0"/>
              <a:t>49</a:t>
            </a:fld>
            <a:endParaRPr lang="en-US" dirty="0"/>
          </a:p>
        </p:txBody>
      </p:sp>
    </p:spTree>
    <p:extLst>
      <p:ext uri="{BB962C8B-B14F-4D97-AF65-F5344CB8AC3E}">
        <p14:creationId xmlns:p14="http://schemas.microsoft.com/office/powerpoint/2010/main" val="23126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3" grpId="0" animBg="1"/>
      <p:bldP spid="1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err="1">
                <a:solidFill>
                  <a:prstClr val="black"/>
                </a:solidFill>
                <a:latin typeface="Myriad Pro Cond" panose="020B0506030403020204" pitchFamily="34" charset="0"/>
              </a:rPr>
              <a:t>Bojian</a:t>
            </a:r>
            <a:r>
              <a:rPr lang="en-US" b="1" dirty="0">
                <a:solidFill>
                  <a:prstClr val="black"/>
                </a:solidFill>
                <a:latin typeface="Myriad Pro Cond" panose="020B0506030403020204" pitchFamily="34" charset="0"/>
              </a:rPr>
              <a:t> Zheng</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Masters Student, TA</a:t>
            </a:r>
          </a:p>
          <a:p>
            <a:pPr algn="l"/>
            <a:r>
              <a:rPr lang="en-US" sz="2200" b="1" dirty="0">
                <a:solidFill>
                  <a:srgbClr val="C00000"/>
                </a:solidFill>
                <a:hlinkClick r:id="rId3"/>
              </a:rPr>
              <a:t>bojian@cs.toronto.edu</a:t>
            </a:r>
            <a:endParaRPr lang="en-US" sz="2200" b="1" dirty="0">
              <a:solidFill>
                <a:srgbClr val="C00000"/>
              </a:solidFill>
            </a:endParaRPr>
          </a:p>
          <a:p>
            <a:pPr algn="l"/>
            <a:endParaRPr lang="en-US" sz="2200" dirty="0">
              <a:solidFill>
                <a:schemeClr val="tx1"/>
              </a:solidFill>
            </a:endParaRPr>
          </a:p>
          <a:p>
            <a:pPr algn="l"/>
            <a:r>
              <a:rPr lang="en-US" sz="2200" dirty="0">
                <a:solidFill>
                  <a:schemeClr val="tx1"/>
                </a:solidFill>
              </a:rPr>
              <a:t>Office: BA 5214 D10</a:t>
            </a:r>
          </a:p>
          <a:p>
            <a:pPr algn="l"/>
            <a:r>
              <a:rPr lang="en-US" sz="2000" dirty="0" err="1">
                <a:solidFill>
                  <a:schemeClr val="tx1"/>
                </a:solidFill>
              </a:rPr>
              <a:t>BASc</a:t>
            </a:r>
            <a:r>
              <a:rPr lang="en-US" sz="2000" dirty="0">
                <a:solidFill>
                  <a:schemeClr val="tx1"/>
                </a:solidFill>
              </a:rPr>
              <a:t>. from ECE </a:t>
            </a:r>
            <a:r>
              <a:rPr lang="en-US" sz="2000" dirty="0" err="1">
                <a:solidFill>
                  <a:schemeClr val="tx1"/>
                </a:solidFill>
              </a:rPr>
              <a:t>UofT</a:t>
            </a:r>
            <a:endParaRPr lang="en-US" sz="2000" dirty="0">
              <a:solidFill>
                <a:schemeClr val="tx1"/>
              </a:solidFill>
            </a:endParaRPr>
          </a:p>
          <a:p>
            <a:pPr algn="l"/>
            <a:r>
              <a:rPr lang="en-US" sz="2000" dirty="0">
                <a:solidFill>
                  <a:schemeClr val="tx1"/>
                </a:solidFill>
              </a:rPr>
              <a:t>Research interests: computer </a:t>
            </a:r>
            <a:r>
              <a:rPr lang="en-US" sz="2000" dirty="0" err="1">
                <a:solidFill>
                  <a:schemeClr val="tx1"/>
                </a:solidFill>
              </a:rPr>
              <a:t>arhcitecture</a:t>
            </a:r>
            <a:r>
              <a:rPr lang="en-US" sz="2000" dirty="0">
                <a:solidFill>
                  <a:schemeClr val="tx1"/>
                </a:solidFill>
              </a:rPr>
              <a:t>, machine learning</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5122" name="Picture 2" descr="Bojian Zheng">
            <a:extLst>
              <a:ext uri="{FF2B5EF4-FFF2-40B4-BE49-F238E27FC236}">
                <a16:creationId xmlns:a16="http://schemas.microsoft.com/office/drawing/2014/main" id="{3C0EBB3B-E5FB-4D6A-804D-DD8DE9C1B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811" y="2488075"/>
            <a:ext cx="1724025"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9312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1" y="1473684"/>
            <a:ext cx="9144000" cy="241251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61494"/>
            <a:ext cx="8229600" cy="1143000"/>
          </a:xfrm>
        </p:spPr>
        <p:txBody>
          <a:bodyPr/>
          <a:lstStyle/>
          <a:p>
            <a:r>
              <a:rPr lang="en-US" b="1" dirty="0"/>
              <a:t>DRAM Scaling Challenge</a:t>
            </a:r>
          </a:p>
        </p:txBody>
      </p:sp>
      <p:sp>
        <p:nvSpPr>
          <p:cNvPr id="51" name="Right Arrow 50"/>
          <p:cNvSpPr>
            <a:spLocks noChangeAspect="1"/>
          </p:cNvSpPr>
          <p:nvPr/>
        </p:nvSpPr>
        <p:spPr>
          <a:xfrm>
            <a:off x="3657600" y="2755235"/>
            <a:ext cx="1643431"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3440583" y="2057400"/>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grpSp>
        <p:nvGrpSpPr>
          <p:cNvPr id="53" name="Group 52"/>
          <p:cNvGrpSpPr>
            <a:grpSpLocks noChangeAspect="1"/>
          </p:cNvGrpSpPr>
          <p:nvPr/>
        </p:nvGrpSpPr>
        <p:grpSpPr>
          <a:xfrm>
            <a:off x="6172200" y="1720946"/>
            <a:ext cx="2089198" cy="1555654"/>
            <a:chOff x="3454955" y="2670363"/>
            <a:chExt cx="2434972" cy="1813117"/>
          </a:xfrm>
          <a:solidFill>
            <a:srgbClr val="10253F"/>
          </a:solidFill>
        </p:grpSpPr>
        <p:grpSp>
          <p:nvGrpSpPr>
            <p:cNvPr id="70" name="Group 69"/>
            <p:cNvGrpSpPr>
              <a:grpSpLocks noChangeAspect="1"/>
            </p:cNvGrpSpPr>
            <p:nvPr/>
          </p:nvGrpSpPr>
          <p:grpSpPr>
            <a:xfrm>
              <a:off x="3454955" y="2670363"/>
              <a:ext cx="1233724" cy="929423"/>
              <a:chOff x="428328" y="2110982"/>
              <a:chExt cx="3273181" cy="2582606"/>
            </a:xfrm>
            <a:grpFill/>
          </p:grpSpPr>
          <p:cxnSp>
            <p:nvCxnSpPr>
              <p:cNvPr id="174" name="Straight Connector 1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83" name="Group 182"/>
              <p:cNvGrpSpPr/>
              <p:nvPr/>
            </p:nvGrpSpPr>
            <p:grpSpPr>
              <a:xfrm>
                <a:off x="534160" y="2226069"/>
                <a:ext cx="3067764" cy="525790"/>
                <a:chOff x="534160" y="2226069"/>
                <a:chExt cx="3067764" cy="525790"/>
              </a:xfrm>
              <a:grpFill/>
            </p:grpSpPr>
            <p:sp>
              <p:nvSpPr>
                <p:cNvPr id="202" name="Oval 2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Oval 2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Oval 2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4" name="Group 183"/>
              <p:cNvGrpSpPr/>
              <p:nvPr/>
            </p:nvGrpSpPr>
            <p:grpSpPr>
              <a:xfrm>
                <a:off x="541777" y="2821081"/>
                <a:ext cx="3058627" cy="525790"/>
                <a:chOff x="534160" y="2226069"/>
                <a:chExt cx="3058627" cy="525790"/>
              </a:xfrm>
              <a:grpFill/>
            </p:grpSpPr>
            <p:sp>
              <p:nvSpPr>
                <p:cNvPr id="197" name="Oval 1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Oval 2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538848" y="3430281"/>
                <a:ext cx="3067764" cy="525790"/>
                <a:chOff x="543297" y="2226069"/>
                <a:chExt cx="3067764" cy="525790"/>
              </a:xfrm>
              <a:grpFill/>
            </p:grpSpPr>
            <p:sp>
              <p:nvSpPr>
                <p:cNvPr id="192" name="Oval 1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535919" y="4030345"/>
                <a:ext cx="3067764" cy="525790"/>
                <a:chOff x="543297" y="2226069"/>
                <a:chExt cx="3067764" cy="525790"/>
              </a:xfrm>
              <a:grpFill/>
            </p:grpSpPr>
            <p:sp>
              <p:nvSpPr>
                <p:cNvPr id="187" name="Oval 1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1" name="Group 70"/>
            <p:cNvGrpSpPr>
              <a:grpSpLocks noChangeAspect="1"/>
            </p:cNvGrpSpPr>
            <p:nvPr/>
          </p:nvGrpSpPr>
          <p:grpSpPr>
            <a:xfrm>
              <a:off x="3457947" y="3551049"/>
              <a:ext cx="1233724" cy="929423"/>
              <a:chOff x="428328" y="2110982"/>
              <a:chExt cx="3273181" cy="2582606"/>
            </a:xfrm>
            <a:grpFill/>
          </p:grpSpPr>
          <p:cxnSp>
            <p:nvCxnSpPr>
              <p:cNvPr id="141" name="Straight Connector 140"/>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534160" y="2226069"/>
                <a:ext cx="3067764" cy="525790"/>
                <a:chOff x="534160" y="2226069"/>
                <a:chExt cx="3067764" cy="525790"/>
              </a:xfrm>
              <a:grpFill/>
            </p:grpSpPr>
            <p:sp>
              <p:nvSpPr>
                <p:cNvPr id="169" name="Oval 16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1" name="Group 150"/>
              <p:cNvGrpSpPr/>
              <p:nvPr/>
            </p:nvGrpSpPr>
            <p:grpSpPr>
              <a:xfrm>
                <a:off x="541777" y="2821081"/>
                <a:ext cx="3058627" cy="525790"/>
                <a:chOff x="534160" y="2226069"/>
                <a:chExt cx="3058627" cy="525790"/>
              </a:xfrm>
              <a:grpFill/>
            </p:grpSpPr>
            <p:sp>
              <p:nvSpPr>
                <p:cNvPr id="164" name="Oval 16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2" name="Group 151"/>
              <p:cNvGrpSpPr/>
              <p:nvPr/>
            </p:nvGrpSpPr>
            <p:grpSpPr>
              <a:xfrm>
                <a:off x="538848" y="3430281"/>
                <a:ext cx="3067764" cy="525790"/>
                <a:chOff x="543297" y="2226069"/>
                <a:chExt cx="3067764" cy="525790"/>
              </a:xfrm>
              <a:grpFill/>
            </p:grpSpPr>
            <p:sp>
              <p:nvSpPr>
                <p:cNvPr id="159" name="Oval 15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35919" y="4030345"/>
                <a:ext cx="3067764" cy="525790"/>
                <a:chOff x="543297" y="2226069"/>
                <a:chExt cx="3067764" cy="525790"/>
              </a:xfrm>
              <a:grpFill/>
            </p:grpSpPr>
            <p:sp>
              <p:nvSpPr>
                <p:cNvPr id="154" name="Oval 15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2" name="Group 71"/>
            <p:cNvGrpSpPr>
              <a:grpSpLocks noChangeAspect="1"/>
            </p:cNvGrpSpPr>
            <p:nvPr/>
          </p:nvGrpSpPr>
          <p:grpSpPr>
            <a:xfrm>
              <a:off x="4653211" y="2673371"/>
              <a:ext cx="1233724" cy="929423"/>
              <a:chOff x="428328" y="2110982"/>
              <a:chExt cx="3273181" cy="2582606"/>
            </a:xfrm>
            <a:grpFill/>
          </p:grpSpPr>
          <p:cxnSp>
            <p:nvCxnSpPr>
              <p:cNvPr id="107" name="Straight Connector 10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a:off x="534160" y="2226069"/>
                <a:ext cx="3067764" cy="525790"/>
                <a:chOff x="534160" y="2226069"/>
                <a:chExt cx="3067764" cy="525790"/>
              </a:xfrm>
              <a:grpFill/>
            </p:grpSpPr>
            <p:sp>
              <p:nvSpPr>
                <p:cNvPr id="136" name="Oval 13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7" name="Group 116"/>
              <p:cNvGrpSpPr/>
              <p:nvPr/>
            </p:nvGrpSpPr>
            <p:grpSpPr>
              <a:xfrm>
                <a:off x="541777" y="2821081"/>
                <a:ext cx="3058627" cy="525790"/>
                <a:chOff x="534160" y="2226069"/>
                <a:chExt cx="3058627" cy="525790"/>
              </a:xfrm>
              <a:grpFill/>
            </p:grpSpPr>
            <p:sp>
              <p:nvSpPr>
                <p:cNvPr id="131" name="Oval 13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8" name="Group 117"/>
              <p:cNvGrpSpPr/>
              <p:nvPr/>
            </p:nvGrpSpPr>
            <p:grpSpPr>
              <a:xfrm>
                <a:off x="538848" y="3430281"/>
                <a:ext cx="3067764" cy="525790"/>
                <a:chOff x="543297" y="2226069"/>
                <a:chExt cx="3067764" cy="525790"/>
              </a:xfrm>
              <a:grpFill/>
            </p:grpSpPr>
            <p:sp>
              <p:nvSpPr>
                <p:cNvPr id="126" name="Oval 12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35919" y="4030345"/>
                <a:ext cx="3067764" cy="525790"/>
                <a:chOff x="543297" y="2226069"/>
                <a:chExt cx="3067764" cy="525790"/>
              </a:xfrm>
              <a:grpFill/>
            </p:grpSpPr>
            <p:sp>
              <p:nvSpPr>
                <p:cNvPr id="121" name="Oval 12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3" name="Group 72"/>
            <p:cNvGrpSpPr>
              <a:grpSpLocks noChangeAspect="1"/>
            </p:cNvGrpSpPr>
            <p:nvPr/>
          </p:nvGrpSpPr>
          <p:grpSpPr>
            <a:xfrm>
              <a:off x="4656203" y="3554057"/>
              <a:ext cx="1233724" cy="929423"/>
              <a:chOff x="428328" y="2110982"/>
              <a:chExt cx="3273181" cy="2582606"/>
            </a:xfrm>
            <a:grpFill/>
          </p:grpSpPr>
          <p:cxnSp>
            <p:nvCxnSpPr>
              <p:cNvPr id="74" name="Straight Connector 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534160" y="2226069"/>
                <a:ext cx="3067764" cy="525790"/>
                <a:chOff x="534160" y="2226069"/>
                <a:chExt cx="3067764" cy="525790"/>
              </a:xfrm>
              <a:grpFill/>
            </p:grpSpPr>
            <p:sp>
              <p:nvSpPr>
                <p:cNvPr id="102" name="Oval 1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541777" y="2821081"/>
                <a:ext cx="3058627" cy="525790"/>
                <a:chOff x="534160" y="2226069"/>
                <a:chExt cx="3058627" cy="525790"/>
              </a:xfrm>
              <a:grpFill/>
            </p:grpSpPr>
            <p:sp>
              <p:nvSpPr>
                <p:cNvPr id="97" name="Oval 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a:off x="538848" y="3430281"/>
                <a:ext cx="3067764" cy="525790"/>
                <a:chOff x="543297" y="2226069"/>
                <a:chExt cx="3067764" cy="525790"/>
              </a:xfrm>
              <a:grpFill/>
            </p:grpSpPr>
            <p:sp>
              <p:nvSpPr>
                <p:cNvPr id="92" name="Oval 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535919" y="4030345"/>
                <a:ext cx="3067764" cy="525790"/>
                <a:chOff x="543297" y="2226069"/>
                <a:chExt cx="3067764" cy="525790"/>
              </a:xfrm>
              <a:grpFill/>
            </p:grpSpPr>
            <p:sp>
              <p:nvSpPr>
                <p:cNvPr id="87" name="Oval 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54" name="Group 53"/>
          <p:cNvGrpSpPr>
            <a:grpSpLocks noChangeAspect="1"/>
          </p:cNvGrpSpPr>
          <p:nvPr/>
        </p:nvGrpSpPr>
        <p:grpSpPr>
          <a:xfrm>
            <a:off x="911962" y="1624476"/>
            <a:ext cx="1678838" cy="1620470"/>
            <a:chOff x="-27432" y="3871327"/>
            <a:chExt cx="1399032" cy="1350392"/>
          </a:xfrm>
        </p:grpSpPr>
        <p:cxnSp>
          <p:nvCxnSpPr>
            <p:cNvPr id="59" name="Straight Connector 58"/>
            <p:cNvCxnSpPr/>
            <p:nvPr/>
          </p:nvCxnSpPr>
          <p:spPr>
            <a:xfrm>
              <a:off x="-27432" y="4255642"/>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27432" y="3871327"/>
              <a:ext cx="1399032" cy="1350392"/>
              <a:chOff x="-152400" y="3871327"/>
              <a:chExt cx="1399032" cy="1350392"/>
            </a:xfrm>
          </p:grpSpPr>
          <p:cxnSp>
            <p:nvCxnSpPr>
              <p:cNvPr id="61" name="Straight Connector 60"/>
              <p:cNvCxnSpPr/>
              <p:nvPr/>
            </p:nvCxnSpPr>
            <p:spPr>
              <a:xfrm>
                <a:off x="868590" y="3877551"/>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1929" y="3871327"/>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52400" y="4850654"/>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42838" y="3991070"/>
                <a:ext cx="1185838" cy="521134"/>
                <a:chOff x="534160" y="2230725"/>
                <a:chExt cx="1185838" cy="521134"/>
              </a:xfrm>
            </p:grpSpPr>
            <p:sp>
              <p:nvSpPr>
                <p:cNvPr id="68" name="Oval 67"/>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35221" y="4586082"/>
                <a:ext cx="1176701" cy="521134"/>
                <a:chOff x="534160" y="2230725"/>
                <a:chExt cx="1176701" cy="521134"/>
              </a:xfrm>
            </p:grpSpPr>
            <p:sp>
              <p:nvSpPr>
                <p:cNvPr id="66" name="Oval 65"/>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57" name="TextBox 56"/>
          <p:cNvSpPr txBox="1"/>
          <p:nvPr/>
        </p:nvSpPr>
        <p:spPr>
          <a:xfrm>
            <a:off x="838200" y="3210580"/>
            <a:ext cx="1916210" cy="523220"/>
          </a:xfrm>
          <a:prstGeom prst="rect">
            <a:avLst/>
          </a:prstGeom>
          <a:noFill/>
        </p:spPr>
        <p:txBody>
          <a:bodyPr wrap="none" rtlCol="0">
            <a:spAutoFit/>
          </a:bodyPr>
          <a:lstStyle/>
          <a:p>
            <a:r>
              <a:rPr lang="en-US" sz="2800" b="1" dirty="0"/>
              <a:t>DRAM Cells</a:t>
            </a:r>
          </a:p>
        </p:txBody>
      </p:sp>
      <p:sp>
        <p:nvSpPr>
          <p:cNvPr id="58" name="TextBox 57"/>
          <p:cNvSpPr txBox="1"/>
          <p:nvPr/>
        </p:nvSpPr>
        <p:spPr>
          <a:xfrm>
            <a:off x="6313390" y="3200400"/>
            <a:ext cx="1916210" cy="523220"/>
          </a:xfrm>
          <a:prstGeom prst="rect">
            <a:avLst/>
          </a:prstGeom>
          <a:noFill/>
        </p:spPr>
        <p:txBody>
          <a:bodyPr wrap="none" rtlCol="0">
            <a:spAutoFit/>
          </a:bodyPr>
          <a:lstStyle/>
          <a:p>
            <a:r>
              <a:rPr lang="en-US" sz="2800" b="1" dirty="0"/>
              <a:t>DRAM Cells</a:t>
            </a:r>
          </a:p>
        </p:txBody>
      </p:sp>
      <p:sp>
        <p:nvSpPr>
          <p:cNvPr id="207" name="Multiply 206"/>
          <p:cNvSpPr/>
          <p:nvPr/>
        </p:nvSpPr>
        <p:spPr>
          <a:xfrm>
            <a:off x="6248400" y="17526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8" name="Multiply 207"/>
          <p:cNvSpPr/>
          <p:nvPr/>
        </p:nvSpPr>
        <p:spPr>
          <a:xfrm>
            <a:off x="7315200" y="23622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9" name="Rounded Rectangle 208"/>
          <p:cNvSpPr/>
          <p:nvPr/>
        </p:nvSpPr>
        <p:spPr>
          <a:xfrm>
            <a:off x="0" y="4267200"/>
            <a:ext cx="9144000" cy="13716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FF"/>
                </a:solidFill>
              </a:rPr>
              <a:t>Manufacturing reliable cells at low cost </a:t>
            </a:r>
          </a:p>
          <a:p>
            <a:pPr algn="ctr"/>
            <a:r>
              <a:rPr lang="en-US" sz="4000" b="1" dirty="0">
                <a:solidFill>
                  <a:srgbClr val="FFFFFF"/>
                </a:solidFill>
              </a:rPr>
              <a:t>is getting difficult </a:t>
            </a:r>
          </a:p>
        </p:txBody>
      </p:sp>
      <p:sp>
        <p:nvSpPr>
          <p:cNvPr id="4" name="Slide Number Placeholder 3"/>
          <p:cNvSpPr>
            <a:spLocks noGrp="1"/>
          </p:cNvSpPr>
          <p:nvPr>
            <p:ph type="sldNum" sz="quarter" idx="12"/>
          </p:nvPr>
        </p:nvSpPr>
        <p:spPr/>
        <p:txBody>
          <a:bodyPr/>
          <a:lstStyle/>
          <a:p>
            <a:fld id="{B214129B-1065-CF48-BC17-FABE13E4D917}" type="slidenum">
              <a:rPr lang="en-US" smtClean="0"/>
              <a:t>50</a:t>
            </a:fld>
            <a:endParaRPr lang="en-US" dirty="0"/>
          </a:p>
        </p:txBody>
      </p:sp>
    </p:spTree>
    <p:extLst>
      <p:ext uri="{BB962C8B-B14F-4D97-AF65-F5344CB8AC3E}">
        <p14:creationId xmlns:p14="http://schemas.microsoft.com/office/powerpoint/2010/main" val="19253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Traditional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5" name="Rounded Rectangle 924"/>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has strict reliability guarantee</a:t>
            </a:r>
          </a:p>
        </p:txBody>
      </p:sp>
      <p:sp>
        <p:nvSpPr>
          <p:cNvPr id="3" name="Slide Number Placeholder 2"/>
          <p:cNvSpPr>
            <a:spLocks noGrp="1"/>
          </p:cNvSpPr>
          <p:nvPr>
            <p:ph type="sldNum" sz="quarter" idx="12"/>
          </p:nvPr>
        </p:nvSpPr>
        <p:spPr/>
        <p:txBody>
          <a:bodyPr/>
          <a:lstStyle/>
          <a:p>
            <a:fld id="{B214129B-1065-CF48-BC17-FABE13E4D917}" type="slidenum">
              <a:rPr lang="en-US" smtClean="0"/>
              <a:t>51</a:t>
            </a:fld>
            <a:endParaRPr lang="en-US" dirty="0"/>
          </a:p>
        </p:txBody>
      </p:sp>
    </p:spTree>
    <p:extLst>
      <p:ext uri="{BB962C8B-B14F-4D97-AF65-F5344CB8AC3E}">
        <p14:creationId xmlns:p14="http://schemas.microsoft.com/office/powerpoint/2010/main" val="30894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 grpId="0" animBg="1"/>
      <p:bldP spid="918" grpId="0"/>
      <p:bldP spid="923" grpId="0" animBg="1"/>
      <p:bldP spid="924" grpId="0" animBg="1"/>
      <p:bldP spid="916" grpId="0" animBg="1"/>
      <p:bldP spid="9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New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302" name="Rectangle 301"/>
          <p:cNvSpPr/>
          <p:nvPr/>
        </p:nvSpPr>
        <p:spPr>
          <a:xfrm>
            <a:off x="0" y="4267200"/>
            <a:ext cx="2498475" cy="109855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Manufacturing Time</a:t>
            </a:r>
          </a:p>
        </p:txBody>
      </p:sp>
      <p:sp>
        <p:nvSpPr>
          <p:cNvPr id="303" name="Rectangle 302"/>
          <p:cNvSpPr/>
          <p:nvPr/>
        </p:nvSpPr>
        <p:spPr>
          <a:xfrm>
            <a:off x="2498475" y="4267200"/>
            <a:ext cx="6645526"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Shift the responsibility to systems</a:t>
            </a:r>
          </a:p>
        </p:txBody>
      </p:sp>
      <p:sp>
        <p:nvSpPr>
          <p:cNvPr id="3" name="Slide Number Placeholder 2"/>
          <p:cNvSpPr>
            <a:spLocks noGrp="1"/>
          </p:cNvSpPr>
          <p:nvPr>
            <p:ph type="sldNum" sz="quarter" idx="12"/>
          </p:nvPr>
        </p:nvSpPr>
        <p:spPr/>
        <p:txBody>
          <a:bodyPr/>
          <a:lstStyle/>
          <a:p>
            <a:fld id="{B214129B-1065-CF48-BC17-FABE13E4D917}" type="slidenum">
              <a:rPr lang="en-US" smtClean="0"/>
              <a:t>52</a:t>
            </a:fld>
            <a:endParaRPr lang="en-US" dirty="0"/>
          </a:p>
        </p:txBody>
      </p:sp>
    </p:spTree>
    <p:extLst>
      <p:ext uri="{BB962C8B-B14F-4D97-AF65-F5344CB8AC3E}">
        <p14:creationId xmlns:p14="http://schemas.microsoft.com/office/powerpoint/2010/main" val="6327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53288E-6 1.50289E-6 L -0.41575 -0.00439 " pathEditMode="relative" rAng="0" ptsTypes="AA">
                                      <p:cBhvr>
                                        <p:cTn id="6" dur="2000" fill="hold"/>
                                        <p:tgtEl>
                                          <p:spTgt spid="916"/>
                                        </p:tgtEl>
                                        <p:attrNameLst>
                                          <p:attrName>ppt_x</p:attrName>
                                          <p:attrName>ppt_y</p:attrName>
                                        </p:attrNameLst>
                                      </p:cBhvr>
                                      <p:rCtr x="-20788" y="-231"/>
                                    </p:animMotion>
                                  </p:childTnLst>
                                </p:cTn>
                              </p:par>
                              <p:par>
                                <p:cTn id="7" presetID="1" presetClass="entr" presetSubtype="0" fill="hold" grpId="0"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303" grpId="0" animBg="1"/>
      <p:bldP spid="916" grpId="0" animBg="1"/>
      <p:bldP spid="30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1" y="1099073"/>
            <a:ext cx="9144000" cy="31272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pPr>
              <a:lnSpc>
                <a:spcPct val="80000"/>
              </a:lnSpc>
            </a:pPr>
            <a:r>
              <a:rPr lang="en-US" dirty="0"/>
              <a:t>System-Level Detection &amp; Mitigation</a:t>
            </a:r>
            <a:endParaRPr lang="en-US" b="1" dirty="0"/>
          </a:p>
        </p:txBody>
      </p:sp>
      <p:grpSp>
        <p:nvGrpSpPr>
          <p:cNvPr id="460" name="Group 459"/>
          <p:cNvGrpSpPr/>
          <p:nvPr/>
        </p:nvGrpSpPr>
        <p:grpSpPr>
          <a:xfrm>
            <a:off x="1492202" y="1654926"/>
            <a:ext cx="2089198" cy="2323349"/>
            <a:chOff x="6096000" y="1620470"/>
            <a:chExt cx="2089198" cy="2323349"/>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147704"/>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668088" y="2819400"/>
            <a:ext cx="1714500" cy="1143000"/>
          </a:xfrm>
          <a:prstGeom prst="rect">
            <a:avLst/>
          </a:prstGeom>
        </p:spPr>
      </p:pic>
      <p:sp>
        <p:nvSpPr>
          <p:cNvPr id="905" name="Lightning Bolt 904"/>
          <p:cNvSpPr>
            <a:spLocks noChangeAspect="1"/>
          </p:cNvSpPr>
          <p:nvPr/>
        </p:nvSpPr>
        <p:spPr>
          <a:xfrm>
            <a:off x="1595284" y="26043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0" name="Curved Down Arrow 909"/>
          <p:cNvSpPr>
            <a:spLocks noChangeAspect="1"/>
          </p:cNvSpPr>
          <p:nvPr/>
        </p:nvSpPr>
        <p:spPr>
          <a:xfrm>
            <a:off x="4022475" y="13959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4022475" y="29199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3917739" y="1968935"/>
            <a:ext cx="1449661" cy="1018740"/>
          </a:xfrm>
          <a:prstGeom prst="rect">
            <a:avLst/>
          </a:prstGeom>
          <a:noFill/>
        </p:spPr>
        <p:txBody>
          <a:bodyPr wrap="none" rtlCol="0">
            <a:spAutoFit/>
          </a:bodyPr>
          <a:lstStyle/>
          <a:p>
            <a:pPr algn="ctr">
              <a:lnSpc>
                <a:spcPct val="70000"/>
              </a:lnSpc>
            </a:pPr>
            <a:r>
              <a:rPr lang="en-US" sz="2800" b="1" dirty="0"/>
              <a:t>Detect</a:t>
            </a:r>
          </a:p>
          <a:p>
            <a:pPr algn="ctr">
              <a:lnSpc>
                <a:spcPct val="70000"/>
              </a:lnSpc>
            </a:pPr>
            <a:r>
              <a:rPr lang="en-US" sz="2800" b="1" dirty="0"/>
              <a:t>and </a:t>
            </a:r>
          </a:p>
          <a:p>
            <a:pPr algn="ctr">
              <a:lnSpc>
                <a:spcPct val="70000"/>
              </a:lnSpc>
            </a:pPr>
            <a:r>
              <a:rPr lang="en-US" sz="2800" b="1" dirty="0"/>
              <a:t>Mitigate</a:t>
            </a:r>
          </a:p>
        </p:txBody>
      </p:sp>
      <p:sp>
        <p:nvSpPr>
          <p:cNvPr id="918" name="TextBox 917"/>
          <p:cNvSpPr txBox="1"/>
          <p:nvPr/>
        </p:nvSpPr>
        <p:spPr>
          <a:xfrm>
            <a:off x="4953000" y="37755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1066800"/>
            <a:ext cx="2857500" cy="1936750"/>
          </a:xfrm>
          <a:prstGeom prst="rect">
            <a:avLst/>
          </a:prstGeom>
        </p:spPr>
      </p:pic>
      <p:sp>
        <p:nvSpPr>
          <p:cNvPr id="302" name="Lightning Bolt 301"/>
          <p:cNvSpPr>
            <a:spLocks noChangeAspect="1"/>
          </p:cNvSpPr>
          <p:nvPr/>
        </p:nvSpPr>
        <p:spPr>
          <a:xfrm>
            <a:off x="6243484" y="3143152"/>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4191001"/>
            <a:ext cx="9144000" cy="1142999"/>
          </a:xfrm>
          <a:prstGeom prst="round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solidFill>
                  <a:srgbClr val="FF0000"/>
                </a:solidFill>
              </a:rPr>
              <a:t>Detect and mitigate errors after </a:t>
            </a:r>
          </a:p>
          <a:p>
            <a:pPr algn="ctr">
              <a:lnSpc>
                <a:spcPct val="80000"/>
              </a:lnSpc>
            </a:pPr>
            <a:r>
              <a:rPr lang="en-US" sz="4000" b="1" dirty="0">
                <a:solidFill>
                  <a:srgbClr val="FF0000"/>
                </a:solidFill>
              </a:rPr>
              <a:t>the system has become operational </a:t>
            </a:r>
          </a:p>
        </p:txBody>
      </p:sp>
      <p:sp>
        <p:nvSpPr>
          <p:cNvPr id="3" name="Rounded Rectangle 2"/>
          <p:cNvSpPr/>
          <p:nvPr/>
        </p:nvSpPr>
        <p:spPr>
          <a:xfrm>
            <a:off x="0" y="5334000"/>
            <a:ext cx="9143999" cy="1463674"/>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t>ONLINE PROFILING</a:t>
            </a:r>
          </a:p>
          <a:p>
            <a:pPr algn="ctr">
              <a:lnSpc>
                <a:spcPct val="80000"/>
              </a:lnSpc>
            </a:pPr>
            <a:r>
              <a:rPr lang="en-US" sz="4000" b="1" dirty="0"/>
              <a:t>Reduces cost, increases yield,</a:t>
            </a:r>
          </a:p>
          <a:p>
            <a:pPr algn="ctr">
              <a:lnSpc>
                <a:spcPct val="80000"/>
              </a:lnSpc>
            </a:pPr>
            <a:r>
              <a:rPr lang="en-US" sz="4000" b="1" dirty="0"/>
              <a:t>and enables scaling</a:t>
            </a:r>
          </a:p>
        </p:txBody>
      </p:sp>
      <p:sp>
        <p:nvSpPr>
          <p:cNvPr id="5" name="Slide Number Placeholder 4"/>
          <p:cNvSpPr>
            <a:spLocks noGrp="1"/>
          </p:cNvSpPr>
          <p:nvPr>
            <p:ph type="sldNum" sz="quarter" idx="12"/>
          </p:nvPr>
        </p:nvSpPr>
        <p:spPr/>
        <p:txBody>
          <a:bodyPr/>
          <a:lstStyle/>
          <a:p>
            <a:fld id="{B214129B-1065-CF48-BC17-FABE13E4D917}" type="slidenum">
              <a:rPr lang="en-US" smtClean="0"/>
              <a:t>53</a:t>
            </a:fld>
            <a:endParaRPr lang="en-US" dirty="0"/>
          </a:p>
        </p:txBody>
      </p:sp>
    </p:spTree>
    <p:extLst>
      <p:ext uri="{BB962C8B-B14F-4D97-AF65-F5344CB8AC3E}">
        <p14:creationId xmlns:p14="http://schemas.microsoft.com/office/powerpoint/2010/main" val="9197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4274"/>
            <a:ext cx="8229600" cy="1143000"/>
          </a:xfrm>
        </p:spPr>
        <p:txBody>
          <a:bodyPr>
            <a:normAutofit/>
          </a:bodyPr>
          <a:lstStyle/>
          <a:p>
            <a:r>
              <a:rPr lang="en-US" b="1" dirty="0"/>
              <a:t>Breaking the Abstra</a:t>
            </a:r>
            <a:r>
              <a:rPr lang="en-US" dirty="0"/>
              <a:t>ction</a:t>
            </a:r>
            <a:endParaRPr lang="en-US" b="1" dirty="0"/>
          </a:p>
        </p:txBody>
      </p:sp>
      <p:sp>
        <p:nvSpPr>
          <p:cNvPr id="11" name="Rectangle 10"/>
          <p:cNvSpPr/>
          <p:nvPr/>
        </p:nvSpPr>
        <p:spPr>
          <a:xfrm>
            <a:off x="0" y="5700564"/>
            <a:ext cx="9144000" cy="886396"/>
          </a:xfrm>
          <a:prstGeom prst="rect">
            <a:avLst/>
          </a:prstGeom>
        </p:spPr>
        <p:txBody>
          <a:bodyPr wrap="square">
            <a:spAutoFit/>
          </a:bodyPr>
          <a:lstStyle/>
          <a:p>
            <a:pPr marL="285750" indent="-285750">
              <a:lnSpc>
                <a:spcPct val="70000"/>
              </a:lnSpc>
              <a:buFont typeface="Arial"/>
              <a:buChar char="•"/>
            </a:pPr>
            <a:r>
              <a:rPr lang="en-US" sz="2400" dirty="0"/>
              <a:t>Samira Khan+, "</a:t>
            </a:r>
            <a:r>
              <a:rPr lang="en-US" sz="2400" b="1" dirty="0"/>
              <a:t>The Efficacy of Error Mitigation Techniques for DRAM Retention Failures: A Comparative Experimental Study</a:t>
            </a:r>
            <a:r>
              <a:rPr lang="en-US" sz="2400" b="1" i="1" dirty="0"/>
              <a:t>”, </a:t>
            </a:r>
            <a:r>
              <a:rPr lang="en-US" sz="2400" b="1" i="1" dirty="0">
                <a:solidFill>
                  <a:srgbClr val="FF0000"/>
                </a:solidFill>
              </a:rPr>
              <a:t>SIGMETRICS 2014</a:t>
            </a:r>
            <a:endParaRPr lang="en-US" sz="2400" b="1" dirty="0"/>
          </a:p>
        </p:txBody>
      </p:sp>
      <p:grpSp>
        <p:nvGrpSpPr>
          <p:cNvPr id="3" name="Group 2"/>
          <p:cNvGrpSpPr>
            <a:grpSpLocks noChangeAspect="1"/>
          </p:cNvGrpSpPr>
          <p:nvPr/>
        </p:nvGrpSpPr>
        <p:grpSpPr>
          <a:xfrm>
            <a:off x="6013698" y="1056165"/>
            <a:ext cx="2520702" cy="3370861"/>
            <a:chOff x="2455283" y="1056164"/>
            <a:chExt cx="4201171" cy="5618102"/>
          </a:xfrm>
        </p:grpSpPr>
        <p:sp>
          <p:nvSpPr>
            <p:cNvPr id="7" name="Rounded Rectangle 6"/>
            <p:cNvSpPr/>
            <p:nvPr/>
          </p:nvSpPr>
          <p:spPr>
            <a:xfrm>
              <a:off x="2465453" y="5038059"/>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Architecture</a:t>
              </a:r>
            </a:p>
          </p:txBody>
        </p:sp>
        <p:sp>
          <p:nvSpPr>
            <p:cNvPr id="10" name="Rounded Rectangle 9"/>
            <p:cNvSpPr/>
            <p:nvPr/>
          </p:nvSpPr>
          <p:spPr>
            <a:xfrm>
              <a:off x="2465453" y="5913366"/>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Circuits</a:t>
              </a:r>
            </a:p>
          </p:txBody>
        </p:sp>
        <p:pic>
          <p:nvPicPr>
            <p:cNvPr id="12" name="Picture 11"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13" name="Rounded Rectangle 12"/>
            <p:cNvSpPr/>
            <p:nvPr/>
          </p:nvSpPr>
          <p:spPr>
            <a:xfrm>
              <a:off x="2455285" y="1914754"/>
              <a:ext cx="4191001" cy="2145323"/>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ounded Rectangle 13"/>
            <p:cNvSpPr/>
            <p:nvPr/>
          </p:nvSpPr>
          <p:spPr>
            <a:xfrm>
              <a:off x="2465453" y="4162754"/>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60000"/>
                </a:lnSpc>
              </a:pPr>
              <a:r>
                <a:rPr lang="en-US" sz="2400" b="1" i="1" dirty="0">
                  <a:solidFill>
                    <a:schemeClr val="accent2"/>
                  </a:solidFill>
                </a:rPr>
                <a:t>Operating System</a:t>
              </a:r>
            </a:p>
          </p:txBody>
        </p:sp>
        <p:sp>
          <p:nvSpPr>
            <p:cNvPr id="15" name="Rounded Rectangle 14"/>
            <p:cNvSpPr/>
            <p:nvPr/>
          </p:nvSpPr>
          <p:spPr>
            <a:xfrm>
              <a:off x="2455283" y="1056164"/>
              <a:ext cx="4201169"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Problem</a:t>
              </a:r>
            </a:p>
          </p:txBody>
        </p:sp>
      </p:grpSp>
      <p:sp>
        <p:nvSpPr>
          <p:cNvPr id="4" name="TextBox 3"/>
          <p:cNvSpPr txBox="1"/>
          <p:nvPr/>
        </p:nvSpPr>
        <p:spPr>
          <a:xfrm>
            <a:off x="457200" y="1679624"/>
            <a:ext cx="4872231" cy="626005"/>
          </a:xfrm>
          <a:prstGeom prst="rect">
            <a:avLst/>
          </a:prstGeom>
          <a:noFill/>
        </p:spPr>
        <p:txBody>
          <a:bodyPr wrap="none" rtlCol="0">
            <a:spAutoFit/>
          </a:bodyPr>
          <a:lstStyle/>
          <a:p>
            <a:pPr>
              <a:lnSpc>
                <a:spcPct val="70000"/>
              </a:lnSpc>
            </a:pPr>
            <a:r>
              <a:rPr lang="en-US" sz="2400" b="1" dirty="0"/>
              <a:t>OS needs to know about testing and </a:t>
            </a:r>
          </a:p>
          <a:p>
            <a:pPr>
              <a:lnSpc>
                <a:spcPct val="70000"/>
              </a:lnSpc>
            </a:pPr>
            <a:r>
              <a:rPr lang="en-US" sz="2400" b="1" dirty="0"/>
              <a:t>tested pages</a:t>
            </a:r>
          </a:p>
        </p:txBody>
      </p:sp>
      <p:sp>
        <p:nvSpPr>
          <p:cNvPr id="16" name="TextBox 15"/>
          <p:cNvSpPr txBox="1"/>
          <p:nvPr/>
        </p:nvSpPr>
        <p:spPr>
          <a:xfrm>
            <a:off x="423778" y="2583696"/>
            <a:ext cx="4174220" cy="626005"/>
          </a:xfrm>
          <a:prstGeom prst="rect">
            <a:avLst/>
          </a:prstGeom>
          <a:noFill/>
        </p:spPr>
        <p:txBody>
          <a:bodyPr wrap="none" rtlCol="0">
            <a:spAutoFit/>
          </a:bodyPr>
          <a:lstStyle/>
          <a:p>
            <a:pPr>
              <a:lnSpc>
                <a:spcPct val="70000"/>
              </a:lnSpc>
            </a:pPr>
            <a:r>
              <a:rPr lang="en-US" sz="2400" b="1" dirty="0"/>
              <a:t>Need to implement the testing </a:t>
            </a:r>
          </a:p>
          <a:p>
            <a:pPr>
              <a:lnSpc>
                <a:spcPct val="70000"/>
              </a:lnSpc>
            </a:pPr>
            <a:r>
              <a:rPr lang="en-US" sz="2400" b="1" dirty="0"/>
              <a:t>in the hardware</a:t>
            </a:r>
          </a:p>
        </p:txBody>
      </p:sp>
      <p:sp>
        <p:nvSpPr>
          <p:cNvPr id="17" name="TextBox 16"/>
          <p:cNvSpPr txBox="1"/>
          <p:nvPr/>
        </p:nvSpPr>
        <p:spPr>
          <a:xfrm>
            <a:off x="476922" y="3464916"/>
            <a:ext cx="4093300" cy="609398"/>
          </a:xfrm>
          <a:prstGeom prst="rect">
            <a:avLst/>
          </a:prstGeom>
          <a:noFill/>
        </p:spPr>
        <p:txBody>
          <a:bodyPr wrap="none" rtlCol="0">
            <a:spAutoFit/>
          </a:bodyPr>
          <a:lstStyle/>
          <a:p>
            <a:pPr>
              <a:lnSpc>
                <a:spcPct val="70000"/>
              </a:lnSpc>
            </a:pPr>
            <a:r>
              <a:rPr lang="en-US" sz="2400" b="1" dirty="0"/>
              <a:t>Need to know the circuit-level </a:t>
            </a:r>
          </a:p>
          <a:p>
            <a:pPr>
              <a:lnSpc>
                <a:spcPct val="70000"/>
              </a:lnSpc>
            </a:pPr>
            <a:r>
              <a:rPr lang="en-US" sz="2400" b="1" dirty="0"/>
              <a:t>characteristics of the failures</a:t>
            </a:r>
          </a:p>
        </p:txBody>
      </p:sp>
      <p:sp>
        <p:nvSpPr>
          <p:cNvPr id="6" name="Slide Number Placeholder 5"/>
          <p:cNvSpPr>
            <a:spLocks noGrp="1"/>
          </p:cNvSpPr>
          <p:nvPr>
            <p:ph type="sldNum" sz="quarter" idx="12"/>
          </p:nvPr>
        </p:nvSpPr>
        <p:spPr/>
        <p:txBody>
          <a:bodyPr/>
          <a:lstStyle/>
          <a:p>
            <a:fld id="{B214129B-1065-CF48-BC17-FABE13E4D917}" type="slidenum">
              <a:rPr lang="en-US" smtClean="0"/>
              <a:t>54</a:t>
            </a:fld>
            <a:endParaRPr lang="en-US" dirty="0"/>
          </a:p>
        </p:txBody>
      </p:sp>
    </p:spTree>
    <p:extLst>
      <p:ext uri="{BB962C8B-B14F-4D97-AF65-F5344CB8AC3E}">
        <p14:creationId xmlns:p14="http://schemas.microsoft.com/office/powerpoint/2010/main" val="491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Advice on Doing Research</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2018</a:t>
            </a:r>
            <a:endParaRPr lang="en-CA" dirty="0">
              <a:solidFill>
                <a:schemeClr val="tx1"/>
              </a:solidFill>
            </a:endParaRPr>
          </a:p>
        </p:txBody>
      </p:sp>
    </p:spTree>
    <p:extLst>
      <p:ext uri="{BB962C8B-B14F-4D97-AF65-F5344CB8AC3E}">
        <p14:creationId xmlns:p14="http://schemas.microsoft.com/office/powerpoint/2010/main" val="2966438843"/>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a:xfrm>
            <a:off x="304800" y="141932"/>
            <a:ext cx="8610600" cy="1143000"/>
          </a:xfrm>
        </p:spPr>
        <p:txBody>
          <a:bodyPr>
            <a:normAutofit/>
          </a:bodyPr>
          <a:lstStyle/>
          <a:p>
            <a:pPr>
              <a:lnSpc>
                <a:spcPct val="70000"/>
              </a:lnSpc>
            </a:pPr>
            <a:r>
              <a:rPr lang="en-US" b="1" dirty="0"/>
              <a:t>Advancing Research &amp; Development</a:t>
            </a:r>
          </a:p>
        </p:txBody>
      </p:sp>
      <p:sp>
        <p:nvSpPr>
          <p:cNvPr id="3" name="Content Placeholder 2"/>
          <p:cNvSpPr>
            <a:spLocks noGrp="1"/>
          </p:cNvSpPr>
          <p:nvPr>
            <p:ph idx="1"/>
          </p:nvPr>
        </p:nvSpPr>
        <p:spPr>
          <a:xfrm>
            <a:off x="228600" y="1186530"/>
            <a:ext cx="8610600" cy="5194300"/>
          </a:xfrm>
        </p:spPr>
        <p:txBody>
          <a:bodyPr>
            <a:normAutofit fontScale="92500" lnSpcReduction="10000"/>
          </a:bodyPr>
          <a:lstStyle/>
          <a:p>
            <a:r>
              <a:rPr lang="en-US" dirty="0"/>
              <a:t>We will talk a lot about this in this course</a:t>
            </a:r>
          </a:p>
          <a:p>
            <a:endParaRPr lang="en-US" dirty="0"/>
          </a:p>
          <a:p>
            <a:r>
              <a:rPr lang="en-US" dirty="0"/>
              <a:t>Learning </a:t>
            </a:r>
            <a:r>
              <a:rPr lang="en-US" b="1" i="1" dirty="0">
                <a:solidFill>
                  <a:srgbClr val="1F497D"/>
                </a:solidFill>
              </a:rPr>
              <a:t>by example</a:t>
            </a:r>
          </a:p>
          <a:p>
            <a:pPr lvl="1"/>
            <a:r>
              <a:rPr lang="en-US" dirty="0">
                <a:ea typeface="ＭＳ Ｐゴシック" charset="0"/>
              </a:rPr>
              <a:t>Reading and evaluating strong and seminal papers</a:t>
            </a:r>
          </a:p>
          <a:p>
            <a:pPr lvl="2"/>
            <a:endParaRPr lang="en-US" dirty="0">
              <a:ea typeface="ＭＳ Ｐゴシック" charset="0"/>
            </a:endParaRPr>
          </a:p>
          <a:p>
            <a:r>
              <a:rPr lang="en-US" dirty="0"/>
              <a:t>Learning </a:t>
            </a:r>
            <a:r>
              <a:rPr lang="en-US" b="1" i="1" dirty="0">
                <a:solidFill>
                  <a:srgbClr val="1F497D"/>
                </a:solidFill>
              </a:rPr>
              <a:t>by doing</a:t>
            </a:r>
          </a:p>
          <a:p>
            <a:pPr lvl="1"/>
            <a:r>
              <a:rPr lang="en-US" dirty="0">
                <a:ea typeface="ＭＳ Ｐゴシック" charset="0"/>
              </a:rPr>
              <a:t>Semester-long research project</a:t>
            </a:r>
          </a:p>
          <a:p>
            <a:pPr lvl="1"/>
            <a:endParaRPr lang="en-US" dirty="0">
              <a:ea typeface="ＭＳ Ｐゴシック" charset="0"/>
            </a:endParaRPr>
          </a:p>
          <a:p>
            <a:r>
              <a:rPr lang="en-US" dirty="0"/>
              <a:t>Learning </a:t>
            </a:r>
            <a:r>
              <a:rPr lang="en-US" b="1" i="1" dirty="0">
                <a:solidFill>
                  <a:srgbClr val="1F497D"/>
                </a:solidFill>
              </a:rPr>
              <a:t>by open, critical discussions</a:t>
            </a:r>
          </a:p>
          <a:p>
            <a:pPr lvl="1"/>
            <a:r>
              <a:rPr lang="en-US" dirty="0">
                <a:ea typeface="ＭＳ Ｐゴシック" charset="0"/>
              </a:rPr>
              <a:t>Online discussion of papers &amp; ideas on Piazza and Paper Reviews</a:t>
            </a:r>
          </a:p>
          <a:p>
            <a:pPr lvl="1"/>
            <a:endParaRPr lang="en-US" dirty="0">
              <a:ea typeface="ＭＳ Ｐゴシック" charset="0"/>
            </a:endParaRP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56</a:t>
            </a:fld>
            <a:endParaRPr lang="en-US" dirty="0"/>
          </a:p>
        </p:txBody>
      </p:sp>
    </p:spTree>
    <p:extLst>
      <p:ext uri="{BB962C8B-B14F-4D97-AF65-F5344CB8AC3E}">
        <p14:creationId xmlns:p14="http://schemas.microsoft.com/office/powerpoint/2010/main" val="336629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457200" y="28184"/>
            <a:ext cx="8229600" cy="1143000"/>
          </a:xfrm>
        </p:spPr>
        <p:txBody>
          <a:bodyPr/>
          <a:lstStyle/>
          <a:p>
            <a:r>
              <a:rPr lang="en-US" b="1" dirty="0"/>
              <a:t>What is the Goal of Research?</a:t>
            </a:r>
          </a:p>
        </p:txBody>
      </p:sp>
      <p:sp>
        <p:nvSpPr>
          <p:cNvPr id="3" name="Content Placeholder 2"/>
          <p:cNvSpPr>
            <a:spLocks noGrp="1"/>
          </p:cNvSpPr>
          <p:nvPr>
            <p:ph idx="1"/>
          </p:nvPr>
        </p:nvSpPr>
        <p:spPr>
          <a:xfrm>
            <a:off x="228600" y="1129656"/>
            <a:ext cx="8610600" cy="5194300"/>
          </a:xfrm>
        </p:spPr>
        <p:txBody>
          <a:bodyPr/>
          <a:lstStyle/>
          <a:p>
            <a:r>
              <a:rPr lang="en-US" dirty="0">
                <a:solidFill>
                  <a:srgbClr val="0033CC"/>
                </a:solidFill>
              </a:rPr>
              <a:t>To generate new insight</a:t>
            </a:r>
          </a:p>
          <a:p>
            <a:pPr lvl="1"/>
            <a:r>
              <a:rPr lang="en-US" dirty="0">
                <a:ea typeface="ＭＳ Ｐゴシック" charset="0"/>
              </a:rPr>
              <a:t>that can enable what previously did not exist</a:t>
            </a:r>
          </a:p>
          <a:p>
            <a:pPr lvl="1"/>
            <a:endParaRPr lang="en-US" dirty="0">
              <a:ea typeface="ＭＳ Ｐゴシック" charset="0"/>
            </a:endParaRPr>
          </a:p>
          <a:p>
            <a:pPr lvl="1"/>
            <a:endParaRPr lang="en-US" dirty="0">
              <a:ea typeface="ＭＳ Ｐゴシック" charset="0"/>
            </a:endParaRPr>
          </a:p>
          <a:p>
            <a:r>
              <a:rPr lang="en-US" dirty="0"/>
              <a:t>Research (in engineering) is a hunt for insight that can eventually impact the world</a:t>
            </a: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57</a:t>
            </a:fld>
            <a:endParaRPr lang="en-US" dirty="0"/>
          </a:p>
        </p:txBody>
      </p:sp>
    </p:spTree>
    <p:extLst>
      <p:ext uri="{BB962C8B-B14F-4D97-AF65-F5344CB8AC3E}">
        <p14:creationId xmlns:p14="http://schemas.microsoft.com/office/powerpoint/2010/main" val="88620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a:xfrm>
            <a:off x="457200" y="104016"/>
            <a:ext cx="8229600" cy="1143000"/>
          </a:xfrm>
        </p:spPr>
        <p:txBody>
          <a:bodyPr>
            <a:normAutofit/>
          </a:bodyPr>
          <a:lstStyle/>
          <a:p>
            <a:pPr>
              <a:lnSpc>
                <a:spcPct val="80000"/>
              </a:lnSpc>
            </a:pPr>
            <a:r>
              <a:rPr lang="en-US" b="1" dirty="0"/>
              <a:t>Basic Advice for Good RESEARCH</a:t>
            </a:r>
          </a:p>
        </p:txBody>
      </p:sp>
      <p:sp>
        <p:nvSpPr>
          <p:cNvPr id="265218" name="Content Placeholder 2"/>
          <p:cNvSpPr>
            <a:spLocks noGrp="1"/>
          </p:cNvSpPr>
          <p:nvPr>
            <p:ph idx="1"/>
          </p:nvPr>
        </p:nvSpPr>
        <p:spPr>
          <a:xfrm>
            <a:off x="228600" y="1300186"/>
            <a:ext cx="8610600" cy="5194300"/>
          </a:xfrm>
        </p:spPr>
        <p:txBody>
          <a:bodyPr>
            <a:normAutofit fontScale="85000" lnSpcReduction="20000"/>
          </a:bodyPr>
          <a:lstStyle/>
          <a:p>
            <a:r>
              <a:rPr lang="en-US" dirty="0">
                <a:solidFill>
                  <a:srgbClr val="0033CC"/>
                </a:solidFill>
              </a:rPr>
              <a:t>Choose great problems to solve: Have great taste</a:t>
            </a:r>
          </a:p>
          <a:p>
            <a:pPr lvl="1"/>
            <a:r>
              <a:rPr lang="en-US" dirty="0">
                <a:ea typeface="ＭＳ Ｐゴシック" charset="0"/>
              </a:rPr>
              <a:t>Difficult</a:t>
            </a:r>
          </a:p>
          <a:p>
            <a:pPr lvl="1"/>
            <a:r>
              <a:rPr lang="en-US" dirty="0">
                <a:ea typeface="ＭＳ Ｐゴシック" charset="0"/>
              </a:rPr>
              <a:t>Important</a:t>
            </a:r>
          </a:p>
          <a:p>
            <a:pPr lvl="1"/>
            <a:r>
              <a:rPr lang="en-US" dirty="0">
                <a:ea typeface="ＭＳ Ｐゴシック" charset="0"/>
              </a:rPr>
              <a:t>High impact</a:t>
            </a:r>
          </a:p>
          <a:p>
            <a:pPr lvl="1"/>
            <a:endParaRPr lang="en-US" dirty="0">
              <a:solidFill>
                <a:srgbClr val="0033CC"/>
              </a:solidFill>
              <a:ea typeface="ＭＳ Ｐゴシック" charset="0"/>
            </a:endParaRPr>
          </a:p>
          <a:p>
            <a:r>
              <a:rPr lang="en-US" dirty="0">
                <a:solidFill>
                  <a:srgbClr val="0033CC"/>
                </a:solidFill>
              </a:rPr>
              <a:t>Read heavily and critically</a:t>
            </a:r>
          </a:p>
          <a:p>
            <a:endParaRPr lang="en-US" dirty="0">
              <a:solidFill>
                <a:srgbClr val="FF0000"/>
              </a:solidFill>
            </a:endParaRPr>
          </a:p>
          <a:p>
            <a:r>
              <a:rPr lang="en-US" dirty="0">
                <a:solidFill>
                  <a:srgbClr val="0033CC"/>
                </a:solidFill>
              </a:rPr>
              <a:t>Think big (out of the box)</a:t>
            </a:r>
          </a:p>
          <a:p>
            <a:pPr lvl="1"/>
            <a:r>
              <a:rPr lang="en-US" dirty="0">
                <a:ea typeface="ＭＳ Ｐゴシック" charset="0"/>
              </a:rPr>
              <a:t>Do not restrain yourself to tweaks</a:t>
            </a:r>
          </a:p>
          <a:p>
            <a:pPr lvl="1"/>
            <a:endParaRPr lang="en-US" dirty="0">
              <a:ea typeface="ＭＳ Ｐゴシック" charset="0"/>
            </a:endParaRPr>
          </a:p>
          <a:p>
            <a:r>
              <a:rPr lang="en-US" dirty="0">
                <a:solidFill>
                  <a:srgbClr val="0033CC"/>
                </a:solidFill>
              </a:rPr>
              <a:t>Aim high </a:t>
            </a:r>
          </a:p>
          <a:p>
            <a:endParaRPr lang="en-US" dirty="0">
              <a:solidFill>
                <a:srgbClr val="0033CC"/>
              </a:solidFill>
            </a:endParaRPr>
          </a:p>
          <a:p>
            <a:r>
              <a:rPr lang="en-US" dirty="0">
                <a:solidFill>
                  <a:srgbClr val="0033CC"/>
                </a:solidFill>
              </a:rPr>
              <a:t>Write and present really well</a:t>
            </a:r>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B214129B-1065-CF48-BC17-FABE13E4D917}" type="slidenum">
              <a:rPr lang="en-US" smtClean="0"/>
              <a:t>58</a:t>
            </a:fld>
            <a:endParaRPr lang="en-US" dirty="0"/>
          </a:p>
        </p:txBody>
      </p:sp>
    </p:spTree>
    <p:extLst>
      <p:ext uri="{BB962C8B-B14F-4D97-AF65-F5344CB8AC3E}">
        <p14:creationId xmlns:p14="http://schemas.microsoft.com/office/powerpoint/2010/main" val="319884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66242"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 xmlns:a14="http://schemas.microsoft.com/office/drawing/2010/main">
                <a:noFill/>
              </a14:hiddenFill>
            </a:ext>
          </a:extLst>
        </p:spPr>
      </p:cxnSp>
      <p:sp>
        <p:nvSpPr>
          <p:cNvPr id="7" name="TextBox 6"/>
          <p:cNvSpPr txBox="1"/>
          <p:nvPr/>
        </p:nvSpPr>
        <p:spPr>
          <a:xfrm>
            <a:off x="6019800" y="2606675"/>
            <a:ext cx="28146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 for lost keys</a:t>
            </a:r>
          </a:p>
        </p:txBody>
      </p:sp>
      <p:sp>
        <p:nvSpPr>
          <p:cNvPr id="2" name="Slide Number Placeholder 1"/>
          <p:cNvSpPr>
            <a:spLocks noGrp="1"/>
          </p:cNvSpPr>
          <p:nvPr>
            <p:ph type="sldNum" sz="quarter" idx="12"/>
          </p:nvPr>
        </p:nvSpPr>
        <p:spPr/>
        <p:txBody>
          <a:bodyPr/>
          <a:lstStyle/>
          <a:p>
            <a:fld id="{B214129B-1065-CF48-BC17-FABE13E4D917}" type="slidenum">
              <a:rPr lang="en-US" smtClean="0"/>
              <a:t>59</a:t>
            </a:fld>
            <a:endParaRPr lang="en-US" dirty="0"/>
          </a:p>
        </p:txBody>
      </p:sp>
    </p:spTree>
    <p:extLst>
      <p:ext uri="{BB962C8B-B14F-4D97-AF65-F5344CB8AC3E}">
        <p14:creationId xmlns:p14="http://schemas.microsoft.com/office/powerpoint/2010/main" val="201617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p:txBody>
          <a:bodyPr>
            <a:normAutofit lnSpcReduction="10000"/>
          </a:bodyPr>
          <a:lstStyle/>
          <a:p>
            <a:r>
              <a:rPr lang="en-US" dirty="0"/>
              <a:t>Course Website: </a:t>
            </a:r>
            <a:r>
              <a:rPr lang="en-US" sz="2600" dirty="0">
                <a:hlinkClick r:id="rId2"/>
              </a:rPr>
              <a:t>http://www.cs.toronto.edu/~pekhimenko/courses/csc2224-f18/</a:t>
            </a:r>
            <a:r>
              <a:rPr lang="en-US" sz="2600" dirty="0"/>
              <a:t> </a:t>
            </a:r>
          </a:p>
          <a:p>
            <a:pPr lvl="1"/>
            <a:r>
              <a:rPr lang="en-US" sz="2600" dirty="0"/>
              <a:t>Announcements, Syllabus, Course Info, Lecture Notes, Reading List and Reviews, Project Information</a:t>
            </a:r>
          </a:p>
          <a:p>
            <a:r>
              <a:rPr lang="en-US" dirty="0"/>
              <a:t>Piazza: </a:t>
            </a:r>
            <a:r>
              <a:rPr lang="en-US" sz="2600" dirty="0">
                <a:hlinkClick r:id="rId3"/>
              </a:rPr>
              <a:t>https://piazza.com/utoronto.ca/fall2018/csc2224/home</a:t>
            </a:r>
            <a:endParaRPr lang="en-US" sz="2600" dirty="0"/>
          </a:p>
          <a:p>
            <a:pPr lvl="1"/>
            <a:r>
              <a:rPr lang="en-US" sz="2600" dirty="0"/>
              <a:t>Questions/Discussions, Syllabus</a:t>
            </a:r>
            <a:r>
              <a:rPr lang="en-US" dirty="0"/>
              <a:t>, Searching for Teammates </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6</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67266" name="Straight Connector 3"/>
          <p:cNvCxnSpPr>
            <a:cxnSpLocks noChangeShapeType="1"/>
          </p:cNvCxnSpPr>
          <p:nvPr/>
        </p:nvCxnSpPr>
        <p:spPr bwMode="auto">
          <a:xfrm rot="5400000">
            <a:off x="183356" y="2423319"/>
            <a:ext cx="1462088" cy="0"/>
          </a:xfrm>
          <a:prstGeom prst="line">
            <a:avLst/>
          </a:prstGeom>
          <a:noFill/>
          <a:ln w="28575">
            <a:solidFill>
              <a:srgbClr val="FF0000"/>
            </a:solidFill>
            <a:round/>
            <a:headEnd/>
            <a:tailEnd type="triangle" w="lg" len="lg"/>
          </a:ln>
          <a:extLst>
            <a:ext uri="{909E8E84-426E-40dd-AFC4-6F175D3DCCD1}">
              <a14:hiddenFill xmlns="" xmlns:a14="http://schemas.microsoft.com/office/drawing/2010/main">
                <a:noFill/>
              </a14:hiddenFill>
            </a:ext>
          </a:extLst>
        </p:spPr>
      </p:cxnSp>
      <p:sp>
        <p:nvSpPr>
          <p:cNvPr id="6" name="TextBox 5"/>
          <p:cNvSpPr txBox="1"/>
          <p:nvPr/>
        </p:nvSpPr>
        <p:spPr>
          <a:xfrm>
            <a:off x="152400" y="1235075"/>
            <a:ext cx="168592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Lost keys here</a:t>
            </a:r>
          </a:p>
        </p:txBody>
      </p:sp>
      <p:cxnSp>
        <p:nvCxnSpPr>
          <p:cNvPr id="267268"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 xmlns:a14="http://schemas.microsoft.com/office/drawing/2010/main">
                <a:noFill/>
              </a14:hiddenFill>
            </a:ext>
          </a:extLst>
        </p:spPr>
      </p:cxnSp>
      <p:sp>
        <p:nvSpPr>
          <p:cNvPr id="7" name="TextBox 6"/>
          <p:cNvSpPr txBox="1"/>
          <p:nvPr/>
        </p:nvSpPr>
        <p:spPr>
          <a:xfrm>
            <a:off x="6019800" y="2606675"/>
            <a:ext cx="15192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60</a:t>
            </a:fld>
            <a:endParaRPr lang="en-US" dirty="0"/>
          </a:p>
        </p:txBody>
      </p:sp>
    </p:spTree>
    <p:extLst>
      <p:ext uri="{BB962C8B-B14F-4D97-AF65-F5344CB8AC3E}">
        <p14:creationId xmlns:p14="http://schemas.microsoft.com/office/powerpoint/2010/main" val="48110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5029200" y="4983163"/>
            <a:ext cx="3135313" cy="369887"/>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Current Architecture Practice</a:t>
            </a:r>
          </a:p>
        </p:txBody>
      </p:sp>
      <p:sp>
        <p:nvSpPr>
          <p:cNvPr id="2" name="Slide Number Placeholder 1"/>
          <p:cNvSpPr>
            <a:spLocks noGrp="1"/>
          </p:cNvSpPr>
          <p:nvPr>
            <p:ph type="sldNum" sz="quarter" idx="12"/>
          </p:nvPr>
        </p:nvSpPr>
        <p:spPr/>
        <p:txBody>
          <a:bodyPr/>
          <a:lstStyle/>
          <a:p>
            <a:fld id="{B214129B-1065-CF48-BC17-FABE13E4D917}" type="slidenum">
              <a:rPr lang="en-US" smtClean="0"/>
              <a:t>61</a:t>
            </a:fld>
            <a:endParaRPr lang="en-US" dirty="0"/>
          </a:p>
        </p:txBody>
      </p:sp>
    </p:spTree>
    <p:extLst>
      <p:ext uri="{BB962C8B-B14F-4D97-AF65-F5344CB8AC3E}">
        <p14:creationId xmlns:p14="http://schemas.microsoft.com/office/powerpoint/2010/main" val="4035514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B214129B-1065-CF48-BC17-FABE13E4D917}" type="slidenum">
              <a:rPr lang="en-US" smtClean="0"/>
              <a:t>62</a:t>
            </a:fld>
            <a:endParaRPr lang="en-US" dirty="0"/>
          </a:p>
        </p:txBody>
      </p:sp>
    </p:spTree>
    <p:extLst>
      <p:ext uri="{BB962C8B-B14F-4D97-AF65-F5344CB8AC3E}">
        <p14:creationId xmlns:p14="http://schemas.microsoft.com/office/powerpoint/2010/main" val="2211782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 name="Straight Connector 3"/>
          <p:cNvCxnSpPr/>
          <p:nvPr/>
        </p:nvCxnSpPr>
        <p:spPr bwMode="auto">
          <a:xfrm>
            <a:off x="1295400" y="2789238"/>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34281" y="2788444"/>
            <a:ext cx="731838"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70341"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0342"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0343"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cxnSp>
        <p:nvCxnSpPr>
          <p:cNvPr id="270344"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0346"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sp>
        <p:nvSpPr>
          <p:cNvPr id="34" name="TextBox 33"/>
          <p:cNvSpPr txBox="1"/>
          <p:nvPr/>
        </p:nvSpPr>
        <p:spPr>
          <a:xfrm>
            <a:off x="1066800" y="960438"/>
            <a:ext cx="115887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Aim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63</a:t>
            </a:fld>
            <a:endParaRPr lang="en-US" dirty="0"/>
          </a:p>
        </p:txBody>
      </p:sp>
    </p:spTree>
    <p:extLst>
      <p:ext uri="{BB962C8B-B14F-4D97-AF65-F5344CB8AC3E}">
        <p14:creationId xmlns:p14="http://schemas.microsoft.com/office/powerpoint/2010/main" val="3874941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63" name="Group 17"/>
          <p:cNvGrpSpPr>
            <a:grpSpLocks/>
          </p:cNvGrpSpPr>
          <p:nvPr/>
        </p:nvGrpSpPr>
        <p:grpSpPr bwMode="auto">
          <a:xfrm>
            <a:off x="1295400" y="2422525"/>
            <a:ext cx="609600" cy="731838"/>
            <a:chOff x="1295400" y="2019300"/>
            <a:chExt cx="609600" cy="609600"/>
          </a:xfrm>
        </p:grpSpPr>
        <p:cxnSp>
          <p:nvCxnSpPr>
            <p:cNvPr id="4" name="Straight Connector 3"/>
            <p:cNvCxnSpPr/>
            <p:nvPr/>
          </p:nvCxnSpPr>
          <p:spPr bwMode="auto">
            <a:xfrm>
              <a:off x="1295400" y="2324761"/>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95400" y="2324100"/>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cxnSp>
        <p:nvCxnSpPr>
          <p:cNvPr id="271364"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1365"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1366"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cxnSp>
        <p:nvCxnSpPr>
          <p:cNvPr id="271367"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1369"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sp>
        <p:nvSpPr>
          <p:cNvPr id="34" name="TextBox 33"/>
          <p:cNvSpPr txBox="1"/>
          <p:nvPr/>
        </p:nvSpPr>
        <p:spPr>
          <a:xfrm>
            <a:off x="1676400" y="228600"/>
            <a:ext cx="1890713" cy="369888"/>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Enable this point</a:t>
            </a:r>
          </a:p>
        </p:txBody>
      </p:sp>
      <p:cxnSp>
        <p:nvCxnSpPr>
          <p:cNvPr id="15" name="Straight Connector 14"/>
          <p:cNvCxnSpPr/>
          <p:nvPr/>
        </p:nvCxnSpPr>
        <p:spPr bwMode="auto">
          <a:xfrm>
            <a:off x="1524000" y="868363"/>
            <a:ext cx="6172200" cy="3932237"/>
          </a:xfrm>
          <a:prstGeom prst="line">
            <a:avLst/>
          </a:prstGeom>
          <a:ln>
            <a:solidFill>
              <a:srgbClr val="008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72" name="Group 18"/>
          <p:cNvGrpSpPr>
            <a:grpSpLocks/>
          </p:cNvGrpSpPr>
          <p:nvPr/>
        </p:nvGrpSpPr>
        <p:grpSpPr bwMode="auto">
          <a:xfrm>
            <a:off x="1219200" y="411163"/>
            <a:ext cx="609600" cy="731837"/>
            <a:chOff x="1295400" y="2019300"/>
            <a:chExt cx="609600" cy="609600"/>
          </a:xfrm>
        </p:grpSpPr>
        <p:cxnSp>
          <p:nvCxnSpPr>
            <p:cNvPr id="20" name="Straight Connector 19"/>
            <p:cNvCxnSpPr/>
            <p:nvPr/>
          </p:nvCxnSpPr>
          <p:spPr bwMode="auto">
            <a:xfrm>
              <a:off x="1295400" y="2324761"/>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bwMode="auto">
            <a:xfrm rot="5400000">
              <a:off x="1295400" y="2324100"/>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 name="Slide Number Placeholder 1"/>
          <p:cNvSpPr>
            <a:spLocks noGrp="1"/>
          </p:cNvSpPr>
          <p:nvPr>
            <p:ph type="sldNum" sz="quarter" idx="12"/>
          </p:nvPr>
        </p:nvSpPr>
        <p:spPr/>
        <p:txBody>
          <a:bodyPr/>
          <a:lstStyle/>
          <a:p>
            <a:fld id="{B214129B-1065-CF48-BC17-FABE13E4D917}" type="slidenum">
              <a:rPr lang="en-US" smtClean="0"/>
              <a:t>64</a:t>
            </a:fld>
            <a:endParaRPr lang="en-US" dirty="0"/>
          </a:p>
        </p:txBody>
      </p:sp>
    </p:spTree>
    <p:extLst>
      <p:ext uri="{BB962C8B-B14F-4D97-AF65-F5344CB8AC3E}">
        <p14:creationId xmlns:p14="http://schemas.microsoft.com/office/powerpoint/2010/main" val="866692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dirty="0">
                <a:latin typeface="Arial" charset="0"/>
                <a:ea typeface="ＭＳ Ｐゴシック" charset="0"/>
                <a:cs typeface="ＭＳ Ｐゴシック" charset="0"/>
              </a:rPr>
              <a:t>The Research Formula</a:t>
            </a:r>
          </a:p>
        </p:txBody>
      </p:sp>
      <p:graphicFrame>
        <p:nvGraphicFramePr>
          <p:cNvPr id="128002" name="Object 2"/>
          <p:cNvGraphicFramePr>
            <a:graphicFrameLocks noChangeAspect="1"/>
          </p:cNvGraphicFramePr>
          <p:nvPr>
            <p:extLst>
              <p:ext uri="{D42A27DB-BD31-4B8C-83A1-F6EECF244321}">
                <p14:modId xmlns:p14="http://schemas.microsoft.com/office/powerpoint/2010/main" val="3167426931"/>
              </p:ext>
            </p:extLst>
          </p:nvPr>
        </p:nvGraphicFramePr>
        <p:xfrm>
          <a:off x="2320925" y="2651125"/>
          <a:ext cx="4232275" cy="1441450"/>
        </p:xfrm>
        <a:graphic>
          <a:graphicData uri="http://schemas.openxmlformats.org/presentationml/2006/ole">
            <mc:AlternateContent xmlns:mc="http://schemas.openxmlformats.org/markup-compatibility/2006">
              <mc:Choice xmlns:v="urn:schemas-microsoft-com:vml" Requires="v">
                <p:oleObj spid="_x0000_s1026" name="Equation" r:id="rId3" imgW="1205245" imgH="394404" progId="Equation.3">
                  <p:embed/>
                </p:oleObj>
              </mc:Choice>
              <mc:Fallback>
                <p:oleObj name="Equation" r:id="rId3" imgW="1205245" imgH="394404" progId="Equation.3">
                  <p:embed/>
                  <p:pic>
                    <p:nvPicPr>
                      <p:cNvPr id="1280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2651125"/>
                        <a:ext cx="4232275" cy="1441450"/>
                      </a:xfrm>
                      <a:prstGeom prst="rect">
                        <a:avLst/>
                      </a:prstGeom>
                      <a:solidFill>
                        <a:schemeClr val="bg1"/>
                      </a:solid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B214129B-1065-CF48-BC17-FABE13E4D917}" type="slidenum">
              <a:rPr lang="en-US" smtClean="0"/>
              <a:t>65</a:t>
            </a:fld>
            <a:endParaRPr lang="en-US" dirty="0"/>
          </a:p>
        </p:txBody>
      </p:sp>
    </p:spTree>
    <p:extLst>
      <p:ext uri="{BB962C8B-B14F-4D97-AF65-F5344CB8AC3E}">
        <p14:creationId xmlns:p14="http://schemas.microsoft.com/office/powerpoint/2010/main" val="748769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Reward</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If you are wildly successful, what difference will it make?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66</a:t>
            </a:fld>
            <a:endParaRPr lang="en-US" dirty="0"/>
          </a:p>
        </p:txBody>
      </p:sp>
    </p:spTree>
    <p:extLst>
      <p:ext uri="{BB962C8B-B14F-4D97-AF65-F5344CB8AC3E}">
        <p14:creationId xmlns:p14="http://schemas.microsoft.com/office/powerpoint/2010/main" val="880172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Learn as much as possible with as little work as possible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67</a:t>
            </a:fld>
            <a:endParaRPr lang="en-US" dirty="0"/>
          </a:p>
        </p:txBody>
      </p:sp>
    </p:spTree>
    <p:extLst>
      <p:ext uri="{BB962C8B-B14F-4D97-AF65-F5344CB8AC3E}">
        <p14:creationId xmlns:p14="http://schemas.microsoft.com/office/powerpoint/2010/main" val="2025154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Do the minimum analysis and experimentation necessary to make a point</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68</a:t>
            </a:fld>
            <a:endParaRPr lang="en-US" dirty="0"/>
          </a:p>
        </p:txBody>
      </p:sp>
    </p:spTree>
    <p:extLst>
      <p:ext uri="{BB962C8B-B14F-4D97-AF65-F5344CB8AC3E}">
        <p14:creationId xmlns:p14="http://schemas.microsoft.com/office/powerpoint/2010/main" val="1293181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417638"/>
            <a:ext cx="57912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Research is a </a:t>
            </a:r>
          </a:p>
          <a:p>
            <a:pPr>
              <a:defRPr/>
            </a:pPr>
            <a:r>
              <a:rPr lang="en-US" sz="3600" i="1" dirty="0">
                <a:solidFill>
                  <a:srgbClr val="0033CC"/>
                </a:solidFill>
                <a:latin typeface="Arial" pitchFamily="34" charset="0"/>
                <a:ea typeface="ＭＳ Ｐゴシック" pitchFamily="-110" charset="-128"/>
                <a:cs typeface="ＭＳ Ｐゴシック" pitchFamily="-110" charset="-128"/>
              </a:rPr>
              <a:t>hunt for insight</a:t>
            </a:r>
          </a:p>
          <a:p>
            <a:pPr>
              <a:defRPr/>
            </a:pPr>
            <a:endParaRPr lang="en-US" sz="3600" i="1"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Need to get off the beaten path to find new insights</a:t>
            </a:r>
            <a:endParaRPr lang="en-US" sz="3600" dirty="0">
              <a:solidFill>
                <a:srgbClr val="0033CC"/>
              </a:solidFill>
              <a:latin typeface="Arial" pitchFamily="34" charset="0"/>
              <a:cs typeface="+mn-cs"/>
            </a:endParaRPr>
          </a:p>
        </p:txBody>
      </p:sp>
      <p:pic>
        <p:nvPicPr>
          <p:cNvPr id="272386" name="Picture 2" descr="http://sabalolodge.com/blog/wp-content/uploads/2009/11/Resplendent_Quetz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228600"/>
            <a:ext cx="2409825" cy="630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69</a:t>
            </a:fld>
            <a:endParaRPr lang="en-US" dirty="0"/>
          </a:p>
        </p:txBody>
      </p:sp>
    </p:spTree>
    <p:extLst>
      <p:ext uri="{BB962C8B-B14F-4D97-AF65-F5344CB8AC3E}">
        <p14:creationId xmlns:p14="http://schemas.microsoft.com/office/powerpoint/2010/main" val="8716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Architecture?</a:t>
            </a: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b="1" dirty="0"/>
              <a:t>Computer Architecture: </a:t>
            </a:r>
          </a:p>
          <a:p>
            <a:pPr marL="0" indent="0">
              <a:buNone/>
            </a:pPr>
            <a:r>
              <a:rPr lang="en-US" sz="2400" dirty="0"/>
              <a:t>The science and art of designing, selecting, and interconnecting hardware components and designing the hardware/software interface to create a computing system that meets functional, performance, energy consumption, cost, and other specific goals. </a:t>
            </a:r>
          </a:p>
          <a:p>
            <a:r>
              <a:rPr lang="en-US" b="1" dirty="0"/>
              <a:t>Traditional definition: </a:t>
            </a:r>
          </a:p>
          <a:p>
            <a:pPr marL="0" indent="0">
              <a:buNone/>
            </a:pPr>
            <a:r>
              <a:rPr lang="en-US" sz="2400" dirty="0"/>
              <a:t>The term architecture is used here to describe the attributes of a system as seen by the programmer, i.e., the conceptual structure and functional behavior as distinct from the organization of the dataflow and controls, the logic design, and the physical implementation.” Gene Amdahl, IBM Journal of R&amp;D, April 1964</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517900" cy="231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0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237228"/>
            <a:ext cx="8229600" cy="1143000"/>
          </a:xfrm>
        </p:spPr>
        <p:txBody>
          <a:bodyPr/>
          <a:lstStyle/>
          <a:p>
            <a:r>
              <a:rPr lang="en-US" b="1" dirty="0"/>
              <a:t>Recommended Talk</a:t>
            </a:r>
          </a:p>
        </p:txBody>
      </p:sp>
      <p:sp>
        <p:nvSpPr>
          <p:cNvPr id="18435" name="Content Placeholder 2"/>
          <p:cNvSpPr>
            <a:spLocks noGrp="1"/>
          </p:cNvSpPr>
          <p:nvPr>
            <p:ph idx="1"/>
          </p:nvPr>
        </p:nvSpPr>
        <p:spPr>
          <a:xfrm>
            <a:off x="228600" y="996950"/>
            <a:ext cx="8610600" cy="5194300"/>
          </a:xfrm>
        </p:spPr>
        <p:txBody>
          <a:bodyPr/>
          <a:lstStyle/>
          <a:p>
            <a:pPr>
              <a:defRPr/>
            </a:pPr>
            <a:r>
              <a:rPr lang="en-US" dirty="0"/>
              <a:t>Bill Dally, </a:t>
            </a:r>
            <a:r>
              <a:rPr lang="en-US" dirty="0">
                <a:hlinkClick r:id="rId2"/>
              </a:rPr>
              <a:t>Moving the needle: Effective Computer Architecture Research in Academy and Industry</a:t>
            </a:r>
            <a:endParaRPr lang="en-US" dirty="0"/>
          </a:p>
          <a:p>
            <a:pPr marL="0" indent="0">
              <a:buFont typeface="Wingdings" charset="0"/>
              <a:buNone/>
              <a:defRPr/>
            </a:pPr>
            <a:r>
              <a:rPr lang="en-US" dirty="0"/>
              <a:t>    ISCA 2010 Keynote Talk.</a:t>
            </a:r>
          </a:p>
          <a:p>
            <a:pPr marL="0" indent="0">
              <a:buFont typeface="Wingdings" charset="0"/>
              <a:buNone/>
              <a:defRPr/>
            </a:pPr>
            <a:endParaRPr lang="en-US" dirty="0"/>
          </a:p>
          <a:p>
            <a:pPr>
              <a:defRPr/>
            </a:pPr>
            <a:r>
              <a:rPr lang="en-US" dirty="0"/>
              <a:t>Acknowledgment: Past few slides are from this talk</a:t>
            </a: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584325"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3736975"/>
            <a:ext cx="5202237" cy="266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70</a:t>
            </a:fld>
            <a:endParaRPr lang="en-US" dirty="0"/>
          </a:p>
        </p:txBody>
      </p:sp>
    </p:spTree>
    <p:extLst>
      <p:ext uri="{BB962C8B-B14F-4D97-AF65-F5344CB8AC3E}">
        <p14:creationId xmlns:p14="http://schemas.microsoft.com/office/powerpoint/2010/main" val="124219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457200" y="-104522"/>
            <a:ext cx="8229600" cy="1143000"/>
          </a:xfrm>
        </p:spPr>
        <p:txBody>
          <a:bodyPr/>
          <a:lstStyle/>
          <a:p>
            <a:r>
              <a:rPr lang="en-US" b="1" dirty="0"/>
              <a:t>More Good Advice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990600"/>
            <a:ext cx="2719387" cy="383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00200" y="4999038"/>
            <a:ext cx="6172200"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latin typeface="+mn-lt"/>
              </a:rPr>
              <a:t>“The purpose of computing is insight, not numbers” </a:t>
            </a:r>
          </a:p>
          <a:p>
            <a:pPr algn="ctr" eaLnBrk="1" hangingPunct="1"/>
            <a:r>
              <a:rPr lang="en-US" sz="3000" i="1" dirty="0">
                <a:latin typeface="+mn-lt"/>
              </a:rPr>
              <a:t>Richard Hamming</a:t>
            </a:r>
            <a:endParaRPr lang="en-US" sz="3000" dirty="0">
              <a:latin typeface="+mn-lt"/>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71</a:t>
            </a:fld>
            <a:endParaRPr lang="en-US" dirty="0"/>
          </a:p>
        </p:txBody>
      </p:sp>
    </p:spTree>
    <p:extLst>
      <p:ext uri="{BB962C8B-B14F-4D97-AF65-F5344CB8AC3E}">
        <p14:creationId xmlns:p14="http://schemas.microsoft.com/office/powerpoint/2010/main" val="322254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2018</a:t>
            </a:r>
            <a:endParaRPr lang="en-CA" dirty="0">
              <a:solidFill>
                <a:schemeClr val="tx1"/>
              </a:solidFill>
            </a:endParaRPr>
          </a:p>
        </p:txBody>
      </p:sp>
    </p:spTree>
    <p:extLst>
      <p:ext uri="{BB962C8B-B14F-4D97-AF65-F5344CB8AC3E}">
        <p14:creationId xmlns:p14="http://schemas.microsoft.com/office/powerpoint/2010/main" val="253704101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6" y="23870"/>
            <a:ext cx="8229600" cy="1143000"/>
          </a:xfrm>
        </p:spPr>
        <p:txBody>
          <a:bodyPr/>
          <a:lstStyle/>
          <a:p>
            <a:r>
              <a:rPr lang="en-US" dirty="0"/>
              <a:t>Level of Transformations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sp>
        <p:nvSpPr>
          <p:cNvPr id="5" name="Rounded Rectangle 7"/>
          <p:cNvSpPr/>
          <p:nvPr/>
        </p:nvSpPr>
        <p:spPr>
          <a:xfrm>
            <a:off x="2555619" y="5038060"/>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Architecture</a:t>
            </a:r>
          </a:p>
        </p:txBody>
      </p:sp>
      <p:sp>
        <p:nvSpPr>
          <p:cNvPr id="6" name="Rounded Rectangle 8"/>
          <p:cNvSpPr/>
          <p:nvPr/>
        </p:nvSpPr>
        <p:spPr>
          <a:xfrm>
            <a:off x="2551715" y="5913366"/>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Circuits</a:t>
            </a:r>
          </a:p>
        </p:txBody>
      </p:sp>
      <p:pic>
        <p:nvPicPr>
          <p:cNvPr id="7" name="Picture 6"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8" name="Rounded Rectangle 10"/>
          <p:cNvSpPr/>
          <p:nvPr/>
        </p:nvSpPr>
        <p:spPr>
          <a:xfrm>
            <a:off x="2575157" y="1914754"/>
            <a:ext cx="3927231" cy="2145324"/>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Rounded Rectangle 5"/>
          <p:cNvSpPr/>
          <p:nvPr/>
        </p:nvSpPr>
        <p:spPr>
          <a:xfrm>
            <a:off x="2559523" y="416275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chemeClr val="accent2"/>
                </a:solidFill>
              </a:rPr>
              <a:t>Operating System</a:t>
            </a:r>
          </a:p>
        </p:txBody>
      </p:sp>
      <p:sp>
        <p:nvSpPr>
          <p:cNvPr id="10" name="Rounded Rectangle 12"/>
          <p:cNvSpPr/>
          <p:nvPr/>
        </p:nvSpPr>
        <p:spPr>
          <a:xfrm>
            <a:off x="1895231" y="4786906"/>
            <a:ext cx="5451231" cy="1367692"/>
          </a:xfrm>
          <a:prstGeom prst="roundRect">
            <a:avLst/>
          </a:prstGeom>
          <a:solidFill>
            <a:schemeClr val="bg2">
              <a:alpha val="40000"/>
            </a:schemeClr>
          </a:solidFill>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4000" b="1" i="1" dirty="0">
                <a:solidFill>
                  <a:schemeClr val="tx2"/>
                </a:solidFill>
              </a:rPr>
              <a:t>Interface between Software and Hardware</a:t>
            </a:r>
          </a:p>
        </p:txBody>
      </p:sp>
      <p:sp>
        <p:nvSpPr>
          <p:cNvPr id="11" name="Rounded Rectangle 14"/>
          <p:cNvSpPr/>
          <p:nvPr/>
        </p:nvSpPr>
        <p:spPr>
          <a:xfrm>
            <a:off x="2551715" y="105616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Problem</a:t>
            </a:r>
          </a:p>
        </p:txBody>
      </p:sp>
    </p:spTree>
    <p:extLst>
      <p:ext uri="{BB962C8B-B14F-4D97-AF65-F5344CB8AC3E}">
        <p14:creationId xmlns:p14="http://schemas.microsoft.com/office/powerpoint/2010/main" val="37785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Abstraction</a:t>
            </a:r>
          </a:p>
        </p:txBody>
      </p:sp>
      <p:sp>
        <p:nvSpPr>
          <p:cNvPr id="3" name="Content Placeholder 2"/>
          <p:cNvSpPr>
            <a:spLocks noGrp="1"/>
          </p:cNvSpPr>
          <p:nvPr>
            <p:ph idx="1"/>
          </p:nvPr>
        </p:nvSpPr>
        <p:spPr>
          <a:xfrm>
            <a:off x="457200" y="1600200"/>
            <a:ext cx="8458200" cy="4648200"/>
          </a:xfrm>
        </p:spPr>
        <p:txBody>
          <a:bodyPr>
            <a:normAutofit/>
          </a:bodyPr>
          <a:lstStyle/>
          <a:p>
            <a:pPr>
              <a:lnSpc>
                <a:spcPct val="80000"/>
              </a:lnSpc>
            </a:pPr>
            <a:r>
              <a:rPr lang="en-US" b="1" i="1" dirty="0">
                <a:solidFill>
                  <a:srgbClr val="0033CC"/>
                </a:solidFill>
              </a:rPr>
              <a:t>Isolation</a:t>
            </a:r>
          </a:p>
          <a:p>
            <a:pPr lvl="1">
              <a:lnSpc>
                <a:spcPct val="70000"/>
              </a:lnSpc>
            </a:pPr>
            <a:r>
              <a:rPr lang="en-US" sz="2400" dirty="0"/>
              <a:t>A higher level only needs to know about the interface to the lower level, not how the lower level is implemented </a:t>
            </a:r>
          </a:p>
          <a:p>
            <a:pPr lvl="1">
              <a:lnSpc>
                <a:spcPct val="70000"/>
              </a:lnSpc>
            </a:pPr>
            <a:r>
              <a:rPr lang="en-US" sz="2400" dirty="0"/>
              <a:t>For example, high-level language programmer does not really need to know about the architecture</a:t>
            </a:r>
          </a:p>
          <a:p>
            <a:pPr lvl="1">
              <a:lnSpc>
                <a:spcPct val="70000"/>
              </a:lnSpc>
            </a:pPr>
            <a:endParaRPr lang="en-US" sz="2400" dirty="0"/>
          </a:p>
          <a:p>
            <a:pPr>
              <a:lnSpc>
                <a:spcPct val="80000"/>
              </a:lnSpc>
            </a:pPr>
            <a:r>
              <a:rPr lang="en-US" b="1" i="1" dirty="0">
                <a:solidFill>
                  <a:srgbClr val="0033CC"/>
                </a:solidFill>
              </a:rPr>
              <a:t>Productivity </a:t>
            </a:r>
          </a:p>
          <a:p>
            <a:pPr lvl="1">
              <a:lnSpc>
                <a:spcPct val="70000"/>
              </a:lnSpc>
            </a:pPr>
            <a:r>
              <a:rPr lang="en-US" sz="2400" dirty="0"/>
              <a:t>No need to worry about decisions made in underlying levels </a:t>
            </a:r>
          </a:p>
          <a:p>
            <a:pPr lvl="1">
              <a:lnSpc>
                <a:spcPct val="70000"/>
              </a:lnSpc>
            </a:pPr>
            <a:r>
              <a:rPr lang="en-US" sz="2400" dirty="0"/>
              <a:t>For example, programming in Java vs. C vs. assembly vs. binary vs. by specifying control signals of each transistor every cycle </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9</a:t>
            </a:fld>
            <a:endParaRPr lang="en-US" altLang="en-US" dirty="0"/>
          </a:p>
        </p:txBody>
      </p:sp>
    </p:spTree>
    <p:extLst>
      <p:ext uri="{BB962C8B-B14F-4D97-AF65-F5344CB8AC3E}">
        <p14:creationId xmlns:p14="http://schemas.microsoft.com/office/powerpoint/2010/main" val="1684902563"/>
      </p:ext>
    </p:extLst>
  </p:cSld>
  <p:clrMapOvr>
    <a:masterClrMapping/>
  </p:clrMapOvr>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3277</Words>
  <Application>Microsoft Office PowerPoint</Application>
  <PresentationFormat>On-screen Show (4:3)</PresentationFormat>
  <Paragraphs>637</Paragraphs>
  <Slides>72</Slides>
  <Notes>25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83" baseType="lpstr">
      <vt:lpstr>ＭＳ Ｐゴシック</vt:lpstr>
      <vt:lpstr>Arial</vt:lpstr>
      <vt:lpstr>Calibri</vt:lpstr>
      <vt:lpstr>Garamond</vt:lpstr>
      <vt:lpstr>Myriad Pro Cond</vt:lpstr>
      <vt:lpstr>Tahoma</vt:lpstr>
      <vt:lpstr>Wingdings</vt:lpstr>
      <vt:lpstr>SAFARI_Template</vt:lpstr>
      <vt:lpstr>1_Edge</vt:lpstr>
      <vt:lpstr>Office Theme</vt:lpstr>
      <vt:lpstr>Equation</vt:lpstr>
      <vt:lpstr>CSC 2224:  Parallel Computer Architecture and Programming</vt:lpstr>
      <vt:lpstr>Summary  </vt:lpstr>
      <vt:lpstr>Syllabus: Who Are We?</vt:lpstr>
      <vt:lpstr>Gennady (Gena) Pekhimenko</vt:lpstr>
      <vt:lpstr>Bojian Zheng</vt:lpstr>
      <vt:lpstr>Course Information: Where to Get? </vt:lpstr>
      <vt:lpstr>What is Computer Architecture?</vt:lpstr>
      <vt:lpstr>Level of Transformations</vt:lpstr>
      <vt:lpstr>The Power of Abstraction</vt:lpstr>
      <vt:lpstr>Crossing the Abstraction Layers</vt:lpstr>
      <vt:lpstr>Scope of this Course</vt:lpstr>
      <vt:lpstr>What Will You Learn?</vt:lpstr>
      <vt:lpstr>Course Goals</vt:lpstr>
      <vt:lpstr>Advanced Graduate-Level Class</vt:lpstr>
      <vt:lpstr>CSC 2224: Parallel Computer Architecture and Programming Grading, Policies, Course Work</vt:lpstr>
      <vt:lpstr>What Do I Expect from You?</vt:lpstr>
      <vt:lpstr>Course Work</vt:lpstr>
      <vt:lpstr>Course Work (2)</vt:lpstr>
      <vt:lpstr>Grading </vt:lpstr>
      <vt:lpstr>Paper Review: How to Handle</vt:lpstr>
      <vt:lpstr>Paper Reviews (2)</vt:lpstr>
      <vt:lpstr>Advice on Reviewing</vt:lpstr>
      <vt:lpstr>How to Submit? </vt:lpstr>
      <vt:lpstr>Research Project </vt:lpstr>
      <vt:lpstr>Research Project (2)</vt:lpstr>
      <vt:lpstr>Research Proposal: Key Questions</vt:lpstr>
      <vt:lpstr>Where to Get Ideas?</vt:lpstr>
      <vt:lpstr>Project: Major Milestones</vt:lpstr>
      <vt:lpstr>Presentation</vt:lpstr>
      <vt:lpstr>Presentation: What to Cover</vt:lpstr>
      <vt:lpstr>CSC 2224: Parallel Computer Architecture and Programming Why Computer Architecture Matters</vt:lpstr>
      <vt:lpstr>PowerPoint Presentation</vt:lpstr>
      <vt:lpstr>PowerPoint Presentation</vt:lpstr>
      <vt:lpstr>PowerPoint Presentation</vt:lpstr>
      <vt:lpstr>von Neumann architecture General-purpose processors</vt:lpstr>
      <vt:lpstr>Programmability versus Efficiency</vt:lpstr>
      <vt:lpstr>Programmability versus Efficiency</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Dennard scaling:  Doubling the transistors; scale their power down</vt:lpstr>
      <vt:lpstr>Dennard scaling broke:  Double the transistors; still scale their power down</vt:lpstr>
      <vt:lpstr>Dark silicon If you cannot power them, why bother making them?</vt:lpstr>
      <vt:lpstr>Looking back Evolution of processors</vt:lpstr>
      <vt:lpstr>How about Memory/DRAM?</vt:lpstr>
      <vt:lpstr>DRAM Scaling Challenge</vt:lpstr>
      <vt:lpstr>DRAM Scaling Trend </vt:lpstr>
      <vt:lpstr>DRAM Scaling Challenge</vt:lpstr>
      <vt:lpstr>Traditional Approach</vt:lpstr>
      <vt:lpstr>New Approach</vt:lpstr>
      <vt:lpstr>System-Level Detection &amp; Mitigation</vt:lpstr>
      <vt:lpstr>Breaking the Abstraction</vt:lpstr>
      <vt:lpstr>CSC 2224: Parallel Computer Architecture and Programming Advice on Doing Research</vt:lpstr>
      <vt:lpstr>Advancing Research &amp; Development</vt:lpstr>
      <vt:lpstr>What is the Goal of Research?</vt:lpstr>
      <vt:lpstr>Basic Advice for Good RESEARCH</vt:lpstr>
      <vt:lpstr>PowerPoint Presentation</vt:lpstr>
      <vt:lpstr>PowerPoint Presentation</vt:lpstr>
      <vt:lpstr>PowerPoint Presentation</vt:lpstr>
      <vt:lpstr>PowerPoint Presentation</vt:lpstr>
      <vt:lpstr>PowerPoint Presentation</vt:lpstr>
      <vt:lpstr>PowerPoint Presentation</vt:lpstr>
      <vt:lpstr>The Research Formula</vt:lpstr>
      <vt:lpstr>PowerPoint Presentation</vt:lpstr>
      <vt:lpstr>PowerPoint Presentation</vt:lpstr>
      <vt:lpstr>PowerPoint Presentation</vt:lpstr>
      <vt:lpstr>PowerPoint Presentation</vt:lpstr>
      <vt:lpstr>Recommended Talk</vt:lpstr>
      <vt:lpstr>More Good Advice</vt:lpstr>
      <vt:lpstr>CSC 2224: Parallel Computer Architecture and Programming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2018-09-12T16:26:12Z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a-genpek@microsoft.com</vt:lpwstr>
  </property>
  <property fmtid="{D5CDD505-2E9C-101B-9397-08002B2CF9AE}" pid="5" name="MSIP_Label_f42aa342-8706-4288-bd11-ebb85995028c_SetDate">
    <vt:lpwstr>2018-09-11T14:50:40.7392652Z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